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6" r:id="rId3"/>
    <p:sldId id="287" r:id="rId4"/>
    <p:sldId id="288" r:id="rId5"/>
    <p:sldId id="305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306" r:id="rId15"/>
    <p:sldId id="297" r:id="rId16"/>
    <p:sldId id="298" r:id="rId17"/>
    <p:sldId id="301" r:id="rId18"/>
    <p:sldId id="302" r:id="rId19"/>
    <p:sldId id="307" r:id="rId20"/>
    <p:sldId id="303" r:id="rId21"/>
    <p:sldId id="304" r:id="rId22"/>
    <p:sldId id="319" r:id="rId23"/>
    <p:sldId id="320" r:id="rId24"/>
    <p:sldId id="321" r:id="rId25"/>
    <p:sldId id="308" r:id="rId26"/>
    <p:sldId id="309" r:id="rId27"/>
    <p:sldId id="310" r:id="rId28"/>
    <p:sldId id="311" r:id="rId29"/>
    <p:sldId id="31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13" r:id="rId40"/>
    <p:sldId id="314" r:id="rId41"/>
    <p:sldId id="315" r:id="rId42"/>
    <p:sldId id="316" r:id="rId43"/>
    <p:sldId id="317" r:id="rId44"/>
    <p:sldId id="322" r:id="rId45"/>
    <p:sldId id="340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341" r:id="rId55"/>
    <p:sldId id="342" r:id="rId56"/>
    <p:sldId id="318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-1267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6F3D5139-E556-40F0-B9F1-CD2B2EFEDE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5139-E556-40F0-B9F1-CD2B2EFEDE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5139-E556-40F0-B9F1-CD2B2EFEDE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F3D5139-E556-40F0-B9F1-CD2B2EFEDE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6F3D5139-E556-40F0-B9F1-CD2B2EFEDE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5139-E556-40F0-B9F1-CD2B2EFEDE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5139-E556-40F0-B9F1-CD2B2EFEDE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F3D5139-E556-40F0-B9F1-CD2B2EFEDE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5139-E556-40F0-B9F1-CD2B2EFEDE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F3D5139-E556-40F0-B9F1-CD2B2EFEDE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F3D5139-E556-40F0-B9F1-CD2B2EFEDE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6F3D5139-E556-40F0-B9F1-CD2B2EFEDE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7CD9075-BD54-4E34-B801-EDF3BD9CC7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Dermatophytes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Dr. </a:t>
            </a:r>
            <a:r>
              <a:rPr lang="en-US" dirty="0" err="1" smtClean="0"/>
              <a:t>Bincy</a:t>
            </a:r>
            <a:r>
              <a:rPr lang="en-US" dirty="0" smtClean="0"/>
              <a:t> Joseph</a:t>
            </a:r>
          </a:p>
          <a:p>
            <a:pPr algn="r"/>
            <a:r>
              <a:rPr lang="en-US" dirty="0" smtClean="0"/>
              <a:t>Assistant Professor</a:t>
            </a:r>
          </a:p>
          <a:p>
            <a:pPr algn="r"/>
            <a:r>
              <a:rPr lang="en-US" dirty="0" smtClean="0"/>
              <a:t>PGIVER, </a:t>
            </a:r>
            <a:r>
              <a:rPr lang="en-US" dirty="0" err="1" smtClean="0"/>
              <a:t>Jaipur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5884"/>
            <a:ext cx="6096000" cy="4566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signs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5257800" cy="487375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 dogs and cat important organism is </a:t>
            </a:r>
            <a:r>
              <a:rPr lang="en-US" i="1" dirty="0" err="1" smtClean="0">
                <a:solidFill>
                  <a:srgbClr val="C00000"/>
                </a:solidFill>
              </a:rPr>
              <a:t>Microsporon</a:t>
            </a:r>
            <a:r>
              <a:rPr lang="en-US" i="1" dirty="0" smtClean="0">
                <a:solidFill>
                  <a:srgbClr val="C00000"/>
                </a:solidFill>
              </a:rPr>
              <a:t> </a:t>
            </a:r>
            <a:r>
              <a:rPr lang="en-US" i="1" dirty="0" err="1" smtClean="0">
                <a:solidFill>
                  <a:srgbClr val="C00000"/>
                </a:solidFill>
              </a:rPr>
              <a:t>canis</a:t>
            </a:r>
            <a:endParaRPr lang="en-US" i="1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Main lesion occur in face and extremity</a:t>
            </a:r>
          </a:p>
          <a:p>
            <a:r>
              <a:rPr lang="en-US" dirty="0" smtClean="0"/>
              <a:t> It will produce </a:t>
            </a:r>
            <a:r>
              <a:rPr lang="en-US" dirty="0" smtClean="0">
                <a:solidFill>
                  <a:srgbClr val="C00000"/>
                </a:solidFill>
              </a:rPr>
              <a:t>crusty alopecia lesion</a:t>
            </a:r>
          </a:p>
          <a:p>
            <a:r>
              <a:rPr lang="en-US" dirty="0" smtClean="0"/>
              <a:t> In cattle important organism is </a:t>
            </a:r>
            <a:r>
              <a:rPr lang="en-US" dirty="0" err="1" smtClean="0">
                <a:solidFill>
                  <a:srgbClr val="C00000"/>
                </a:solidFill>
              </a:rPr>
              <a:t>Trichphyton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verrucosum</a:t>
            </a:r>
            <a:r>
              <a:rPr lang="en-US" dirty="0" smtClean="0">
                <a:solidFill>
                  <a:srgbClr val="C00000"/>
                </a:solidFill>
              </a:rPr>
              <a:t> and T. </a:t>
            </a:r>
            <a:r>
              <a:rPr lang="en-US" dirty="0" err="1" smtClean="0">
                <a:solidFill>
                  <a:srgbClr val="C00000"/>
                </a:solidFill>
              </a:rPr>
              <a:t>mentagrophytes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 Lesions mainly in face and neck region</a:t>
            </a:r>
          </a:p>
          <a:p>
            <a:r>
              <a:rPr lang="en-US" dirty="0" smtClean="0"/>
              <a:t>Extent of lesion may vary  it can be mild infection </a:t>
            </a:r>
            <a:r>
              <a:rPr lang="en-US" dirty="0" err="1" smtClean="0"/>
              <a:t>characterised</a:t>
            </a:r>
            <a:r>
              <a:rPr lang="en-US" dirty="0" smtClean="0"/>
              <a:t> by eruption and alopecia</a:t>
            </a:r>
          </a:p>
          <a:p>
            <a:r>
              <a:rPr lang="en-US" dirty="0" smtClean="0"/>
              <a:t>Chronic lesions are yellowish brown, very thick </a:t>
            </a:r>
            <a:r>
              <a:rPr lang="en-US" dirty="0" err="1" smtClean="0"/>
              <a:t>asbestose</a:t>
            </a:r>
            <a:r>
              <a:rPr lang="en-US" dirty="0" smtClean="0"/>
              <a:t> like appearance of skin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91225" y="1447800"/>
            <a:ext cx="26193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3886200"/>
            <a:ext cx="261937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5562600" cy="4873752"/>
          </a:xfrm>
        </p:spPr>
        <p:txBody>
          <a:bodyPr>
            <a:normAutofit/>
          </a:bodyPr>
          <a:lstStyle/>
          <a:p>
            <a:r>
              <a:rPr lang="en-US" dirty="0" smtClean="0"/>
              <a:t>In horse </a:t>
            </a:r>
            <a:r>
              <a:rPr lang="en-US" i="1" dirty="0" err="1" smtClean="0"/>
              <a:t>Trichopyton</a:t>
            </a:r>
            <a:r>
              <a:rPr lang="en-US" i="1" dirty="0" smtClean="0"/>
              <a:t> </a:t>
            </a:r>
            <a:r>
              <a:rPr lang="en-US" i="1" dirty="0" err="1" smtClean="0"/>
              <a:t>equinum</a:t>
            </a:r>
            <a:r>
              <a:rPr lang="en-US" i="1" dirty="0" smtClean="0"/>
              <a:t>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 err="1" smtClean="0"/>
              <a:t>Trichophyton</a:t>
            </a:r>
            <a:r>
              <a:rPr lang="en-US" i="1" dirty="0" smtClean="0"/>
              <a:t> </a:t>
            </a:r>
            <a:r>
              <a:rPr lang="en-US" i="1" dirty="0" err="1" smtClean="0"/>
              <a:t>mentagrophytes</a:t>
            </a:r>
            <a:endParaRPr lang="en-US" i="1" dirty="0" smtClean="0"/>
          </a:p>
          <a:p>
            <a:r>
              <a:rPr lang="en-US" dirty="0" smtClean="0"/>
              <a:t> lesions are seen in withers, saddle and girth with either </a:t>
            </a:r>
            <a:r>
              <a:rPr lang="en-US" dirty="0" err="1" smtClean="0"/>
              <a:t>urticarial</a:t>
            </a:r>
            <a:r>
              <a:rPr lang="en-US" dirty="0" smtClean="0"/>
              <a:t> eruption or deep ulcerative nodule</a:t>
            </a:r>
          </a:p>
          <a:p>
            <a:r>
              <a:rPr lang="en-US" dirty="0" smtClean="0"/>
              <a:t>In sheep and goat organism are </a:t>
            </a:r>
            <a:r>
              <a:rPr lang="en-US" i="1" dirty="0" err="1" smtClean="0"/>
              <a:t>Trichophyton</a:t>
            </a:r>
            <a:r>
              <a:rPr lang="en-US" i="1" dirty="0" smtClean="0"/>
              <a:t> </a:t>
            </a:r>
            <a:r>
              <a:rPr lang="en-US" i="1" dirty="0" err="1" smtClean="0"/>
              <a:t>verrucosum</a:t>
            </a:r>
            <a:r>
              <a:rPr lang="en-US" i="1" dirty="0" smtClean="0"/>
              <a:t> </a:t>
            </a:r>
            <a:r>
              <a:rPr lang="en-US" dirty="0" smtClean="0"/>
              <a:t>and</a:t>
            </a:r>
            <a:r>
              <a:rPr lang="en-US" i="1" dirty="0" smtClean="0"/>
              <a:t> T. </a:t>
            </a:r>
            <a:r>
              <a:rPr lang="en-US" i="1" dirty="0" err="1" smtClean="0"/>
              <a:t>mentagrophytes</a:t>
            </a:r>
            <a:endParaRPr lang="en-US" i="1" dirty="0" smtClean="0"/>
          </a:p>
          <a:p>
            <a:r>
              <a:rPr lang="en-US" dirty="0" smtClean="0"/>
              <a:t>In pigs </a:t>
            </a:r>
            <a:r>
              <a:rPr lang="en-US" i="1" dirty="0" smtClean="0"/>
              <a:t>T. </a:t>
            </a:r>
            <a:r>
              <a:rPr lang="en-US" i="1" dirty="0" err="1" smtClean="0"/>
              <a:t>verrucosum</a:t>
            </a:r>
            <a:r>
              <a:rPr lang="en-US" i="1" dirty="0" smtClean="0"/>
              <a:t>,                    T. </a:t>
            </a:r>
            <a:r>
              <a:rPr lang="en-US" i="1" dirty="0" err="1" smtClean="0"/>
              <a:t>mentagrophytes</a:t>
            </a:r>
            <a:r>
              <a:rPr lang="en-US" i="1" dirty="0" smtClean="0"/>
              <a:t>, </a:t>
            </a:r>
            <a:r>
              <a:rPr lang="en-US" i="1" dirty="0" err="1" smtClean="0"/>
              <a:t>M.nanum</a:t>
            </a:r>
            <a:endParaRPr lang="en-US" i="1" dirty="0" smtClean="0"/>
          </a:p>
          <a:p>
            <a:r>
              <a:rPr lang="en-US" dirty="0" smtClean="0"/>
              <a:t>In pig </a:t>
            </a:r>
            <a:r>
              <a:rPr lang="en-US" dirty="0" err="1" smtClean="0"/>
              <a:t>urticarial</a:t>
            </a:r>
            <a:r>
              <a:rPr lang="en-US" dirty="0" smtClean="0"/>
              <a:t> lesion on the base of ear and trunk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72175" y="2562225"/>
            <a:ext cx="263842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 poultry T. </a:t>
            </a:r>
            <a:r>
              <a:rPr lang="en-US" dirty="0" err="1" smtClean="0"/>
              <a:t>gallinae</a:t>
            </a:r>
            <a:r>
              <a:rPr lang="en-US" dirty="0" smtClean="0"/>
              <a:t>, </a:t>
            </a:r>
            <a:r>
              <a:rPr lang="en-US" dirty="0" err="1" smtClean="0"/>
              <a:t>M.galline</a:t>
            </a:r>
            <a:endParaRPr lang="en-US" dirty="0" smtClean="0"/>
          </a:p>
          <a:p>
            <a:r>
              <a:rPr lang="en-US" dirty="0" smtClean="0"/>
              <a:t> Disease is known as avian </a:t>
            </a:r>
            <a:r>
              <a:rPr lang="en-US" dirty="0" smtClean="0">
                <a:solidFill>
                  <a:srgbClr val="C00000"/>
                </a:solidFill>
              </a:rPr>
              <a:t>ring worm or </a:t>
            </a:r>
            <a:r>
              <a:rPr lang="en-US" dirty="0" err="1" smtClean="0">
                <a:solidFill>
                  <a:srgbClr val="C00000"/>
                </a:solidFill>
              </a:rPr>
              <a:t>favus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 Disease seen as white patchy crust on comb and wattle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3124200"/>
            <a:ext cx="3433763" cy="343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Symptoms and lesions</a:t>
            </a:r>
          </a:p>
          <a:p>
            <a:r>
              <a:rPr lang="en-US" dirty="0" smtClean="0"/>
              <a:t>Ring worm appearance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4425" y="762000"/>
            <a:ext cx="277177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819400"/>
            <a:ext cx="2533650" cy="1809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0463" y="2819399"/>
            <a:ext cx="2402274" cy="3733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4791075"/>
            <a:ext cx="2590800" cy="1762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00800" y="3562350"/>
            <a:ext cx="2133600" cy="1543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Wood lamp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6248400" cy="4873752"/>
          </a:xfrm>
        </p:spPr>
        <p:txBody>
          <a:bodyPr>
            <a:normAutofit/>
          </a:bodyPr>
          <a:lstStyle/>
          <a:p>
            <a:r>
              <a:rPr lang="en-US" dirty="0" smtClean="0"/>
              <a:t> Examination of infected hair using Wood’s lamp or UV lamp</a:t>
            </a:r>
          </a:p>
          <a:p>
            <a:pPr>
              <a:buNone/>
            </a:pPr>
            <a:r>
              <a:rPr lang="en-US" dirty="0" smtClean="0"/>
              <a:t>    If infected hair is shown on wood lamp, there will be apple green </a:t>
            </a:r>
            <a:r>
              <a:rPr lang="en-US" dirty="0" err="1" smtClean="0"/>
              <a:t>flourescence</a:t>
            </a:r>
            <a:r>
              <a:rPr lang="en-US" dirty="0" smtClean="0"/>
              <a:t> due to the production of metabolite of Tryptophan by the organism</a:t>
            </a:r>
          </a:p>
          <a:p>
            <a:r>
              <a:rPr lang="en-US" dirty="0" smtClean="0"/>
              <a:t>  Positive in  infection by </a:t>
            </a:r>
            <a:r>
              <a:rPr lang="en-US" i="1" dirty="0" smtClean="0">
                <a:solidFill>
                  <a:srgbClr val="FF0000"/>
                </a:solidFill>
              </a:rPr>
              <a:t>M. </a:t>
            </a:r>
            <a:r>
              <a:rPr lang="en-US" i="1" dirty="0" err="1" smtClean="0">
                <a:solidFill>
                  <a:srgbClr val="FF0000"/>
                </a:solidFill>
              </a:rPr>
              <a:t>canis</a:t>
            </a:r>
            <a:r>
              <a:rPr lang="en-US" i="1" dirty="0" smtClean="0">
                <a:solidFill>
                  <a:srgbClr val="FF0000"/>
                </a:solidFill>
              </a:rPr>
              <a:t>, M. </a:t>
            </a:r>
            <a:r>
              <a:rPr lang="en-US" i="1" dirty="0" err="1" smtClean="0">
                <a:solidFill>
                  <a:srgbClr val="FF0000"/>
                </a:solidFill>
              </a:rPr>
              <a:t>distortum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and</a:t>
            </a:r>
            <a:r>
              <a:rPr lang="en-US" i="1" dirty="0" smtClean="0">
                <a:solidFill>
                  <a:srgbClr val="FF0000"/>
                </a:solidFill>
              </a:rPr>
              <a:t> M. </a:t>
            </a:r>
            <a:r>
              <a:rPr lang="en-US" i="1" dirty="0" err="1" smtClean="0">
                <a:solidFill>
                  <a:srgbClr val="FF0000"/>
                </a:solidFill>
              </a:rPr>
              <a:t>audonii</a:t>
            </a:r>
            <a:endParaRPr lang="en-US" i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  False positive with dandruff or application of salicylic acid or petroleum jelly</a:t>
            </a:r>
          </a:p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91275" y="1905000"/>
            <a:ext cx="2066925" cy="15702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1313" y="3733800"/>
            <a:ext cx="2071687" cy="15517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73758" y="228600"/>
            <a:ext cx="397971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</a:t>
            </a:r>
            <a:r>
              <a:rPr lang="en-US" dirty="0" err="1" smtClean="0"/>
              <a:t>microscopical</a:t>
            </a:r>
            <a:r>
              <a:rPr lang="en-US" dirty="0" smtClean="0"/>
              <a:t> examination of skin scrapping or hair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5334000" cy="487375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collection of these , clean the area with 70% alcohol. Scrape skin from old and new lesions with blunt scalpel or razor blade </a:t>
            </a:r>
            <a:r>
              <a:rPr lang="en-US" dirty="0" err="1" smtClean="0"/>
              <a:t>untill</a:t>
            </a:r>
            <a:r>
              <a:rPr lang="en-US" dirty="0" smtClean="0"/>
              <a:t> blood oozes to come out</a:t>
            </a:r>
          </a:p>
          <a:p>
            <a:r>
              <a:rPr lang="en-US" dirty="0" smtClean="0"/>
              <a:t>Better to pluck hair</a:t>
            </a:r>
          </a:p>
          <a:p>
            <a:r>
              <a:rPr lang="en-US" dirty="0" smtClean="0"/>
              <a:t>Take skin </a:t>
            </a:r>
            <a:r>
              <a:rPr lang="en-US" dirty="0" err="1" smtClean="0"/>
              <a:t>scarpping</a:t>
            </a:r>
            <a:r>
              <a:rPr lang="en-US" dirty="0" smtClean="0"/>
              <a:t> or hair on a clean slide and add 2-3 drop of 10-20 % KOH ( </a:t>
            </a:r>
            <a:r>
              <a:rPr lang="en-US" dirty="0" err="1" smtClean="0"/>
              <a:t>Keratolytic</a:t>
            </a:r>
            <a:r>
              <a:rPr lang="en-US" dirty="0" smtClean="0"/>
              <a:t>)</a:t>
            </a:r>
          </a:p>
          <a:p>
            <a:r>
              <a:rPr lang="en-US" dirty="0" smtClean="0"/>
              <a:t> Gently warm the slide at 60</a:t>
            </a:r>
            <a:r>
              <a:rPr lang="en-US" baseline="30000" dirty="0" smtClean="0"/>
              <a:t>o</a:t>
            </a:r>
            <a:r>
              <a:rPr lang="en-US" dirty="0" smtClean="0"/>
              <a:t>C for 5-1 minutes</a:t>
            </a:r>
          </a:p>
          <a:p>
            <a:r>
              <a:rPr lang="en-US" dirty="0" smtClean="0"/>
              <a:t> Put </a:t>
            </a:r>
            <a:r>
              <a:rPr lang="en-US" dirty="0" err="1" smtClean="0"/>
              <a:t>coverslip</a:t>
            </a:r>
            <a:r>
              <a:rPr lang="en-US" dirty="0" smtClean="0"/>
              <a:t> and examine under low and high power</a:t>
            </a:r>
          </a:p>
          <a:p>
            <a:r>
              <a:rPr lang="en-US" dirty="0" smtClean="0"/>
              <a:t>KOH cause partial </a:t>
            </a:r>
            <a:r>
              <a:rPr lang="en-US" dirty="0" err="1" smtClean="0"/>
              <a:t>digstion</a:t>
            </a:r>
            <a:r>
              <a:rPr lang="en-US" dirty="0" smtClean="0"/>
              <a:t> of Keratin leading to clearing of specimen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3125" y="1143000"/>
            <a:ext cx="2200275" cy="1588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3236766"/>
            <a:ext cx="2286000" cy="1554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5257800" cy="487375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 Most fungal agents of animals, spores can seen on external surface of hair and such arrangement called </a:t>
            </a:r>
            <a:r>
              <a:rPr lang="en-US" dirty="0" err="1" smtClean="0"/>
              <a:t>ectothrix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i="1" dirty="0" smtClean="0">
                <a:solidFill>
                  <a:srgbClr val="FF0000"/>
                </a:solidFill>
              </a:rPr>
              <a:t>M. </a:t>
            </a:r>
            <a:r>
              <a:rPr lang="en-US" i="1" dirty="0" err="1" smtClean="0">
                <a:solidFill>
                  <a:srgbClr val="FF0000"/>
                </a:solidFill>
              </a:rPr>
              <a:t>canis</a:t>
            </a:r>
            <a:r>
              <a:rPr lang="en-US" i="1" dirty="0" smtClean="0">
                <a:solidFill>
                  <a:srgbClr val="FF0000"/>
                </a:solidFill>
              </a:rPr>
              <a:t>, T. </a:t>
            </a:r>
            <a:r>
              <a:rPr lang="en-US" i="1" dirty="0" err="1" smtClean="0">
                <a:solidFill>
                  <a:srgbClr val="FF0000"/>
                </a:solidFill>
              </a:rPr>
              <a:t>verrucosum</a:t>
            </a:r>
            <a:r>
              <a:rPr lang="en-US" i="1" dirty="0" smtClean="0">
                <a:solidFill>
                  <a:srgbClr val="FF0000"/>
                </a:solidFill>
              </a:rPr>
              <a:t>, T. </a:t>
            </a:r>
            <a:r>
              <a:rPr lang="en-US" i="1" dirty="0" err="1" smtClean="0">
                <a:solidFill>
                  <a:srgbClr val="FF0000"/>
                </a:solidFill>
              </a:rPr>
              <a:t>mentagrophytes</a:t>
            </a:r>
            <a:endParaRPr lang="en-US" i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 In some other case large spore arranged </a:t>
            </a:r>
            <a:r>
              <a:rPr lang="en-US" dirty="0" err="1" smtClean="0"/>
              <a:t>lineraly</a:t>
            </a:r>
            <a:r>
              <a:rPr lang="en-US" dirty="0" smtClean="0"/>
              <a:t> within hair shaft called </a:t>
            </a:r>
            <a:r>
              <a:rPr lang="en-US" dirty="0" err="1" smtClean="0"/>
              <a:t>endothrix</a:t>
            </a:r>
            <a:endParaRPr lang="en-US" dirty="0" smtClean="0"/>
          </a:p>
          <a:p>
            <a:pPr>
              <a:buNone/>
            </a:pPr>
            <a:r>
              <a:rPr lang="en-US" i="1" dirty="0" smtClean="0">
                <a:solidFill>
                  <a:srgbClr val="FF0000"/>
                </a:solidFill>
              </a:rPr>
              <a:t>    T. </a:t>
            </a:r>
            <a:r>
              <a:rPr lang="en-US" i="1" dirty="0" err="1" smtClean="0">
                <a:solidFill>
                  <a:srgbClr val="FF0000"/>
                </a:solidFill>
              </a:rPr>
              <a:t>violaceum</a:t>
            </a:r>
            <a:endParaRPr lang="en-US" i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i="1" dirty="0" smtClean="0">
                <a:solidFill>
                  <a:srgbClr val="FF0000"/>
                </a:solidFill>
              </a:rPr>
              <a:t>    T. </a:t>
            </a:r>
            <a:r>
              <a:rPr lang="en-US" i="1" dirty="0" err="1" smtClean="0">
                <a:solidFill>
                  <a:srgbClr val="FF0000"/>
                </a:solidFill>
              </a:rPr>
              <a:t>schoenleinii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along with spore large number of air bubbles also seen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T. </a:t>
            </a:r>
            <a:r>
              <a:rPr lang="en-US" i="1" dirty="0" err="1" smtClean="0">
                <a:solidFill>
                  <a:srgbClr val="FF0000"/>
                </a:solidFill>
              </a:rPr>
              <a:t>gallinae</a:t>
            </a:r>
            <a:r>
              <a:rPr lang="en-US" i="1" dirty="0" smtClean="0">
                <a:solidFill>
                  <a:srgbClr val="FF0000"/>
                </a:solidFill>
              </a:rPr>
              <a:t>, T, </a:t>
            </a:r>
            <a:r>
              <a:rPr lang="en-US" i="1" dirty="0" err="1" smtClean="0">
                <a:solidFill>
                  <a:srgbClr val="FF0000"/>
                </a:solidFill>
              </a:rPr>
              <a:t>simii</a:t>
            </a:r>
            <a:r>
              <a:rPr lang="en-US" i="1" dirty="0" smtClean="0">
                <a:solidFill>
                  <a:srgbClr val="FF0000"/>
                </a:solidFill>
              </a:rPr>
              <a:t>, </a:t>
            </a:r>
            <a:r>
              <a:rPr lang="en-US" i="1" dirty="0" err="1" smtClean="0">
                <a:solidFill>
                  <a:srgbClr val="FF0000"/>
                </a:solidFill>
              </a:rPr>
              <a:t>T,rubrum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will not affect hair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0" y="1959821"/>
            <a:ext cx="2971800" cy="2231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and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029200" cy="487375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Before isolation hair should be dipped in 70% alcohol for 2-3 minutes to decrease bacterial load</a:t>
            </a:r>
          </a:p>
          <a:p>
            <a:r>
              <a:rPr lang="en-US" dirty="0" smtClean="0"/>
              <a:t>After this point inoculation is done on </a:t>
            </a:r>
            <a:r>
              <a:rPr lang="en-US" dirty="0" smtClean="0">
                <a:solidFill>
                  <a:srgbClr val="FF0000"/>
                </a:solidFill>
              </a:rPr>
              <a:t>SDA supplemented with </a:t>
            </a:r>
            <a:r>
              <a:rPr lang="en-US" dirty="0" err="1" smtClean="0">
                <a:solidFill>
                  <a:srgbClr val="FF0000"/>
                </a:solidFill>
              </a:rPr>
              <a:t>chloramphaenicol</a:t>
            </a:r>
            <a:r>
              <a:rPr lang="en-US" dirty="0" smtClean="0">
                <a:solidFill>
                  <a:srgbClr val="FF0000"/>
                </a:solidFill>
              </a:rPr>
              <a:t> @ 50 </a:t>
            </a:r>
            <a:r>
              <a:rPr lang="en-US" dirty="0" err="1" smtClean="0">
                <a:solidFill>
                  <a:srgbClr val="FF0000"/>
                </a:solidFill>
              </a:rPr>
              <a:t>ug</a:t>
            </a:r>
            <a:r>
              <a:rPr lang="en-US" dirty="0" smtClean="0">
                <a:solidFill>
                  <a:srgbClr val="FF0000"/>
                </a:solidFill>
              </a:rPr>
              <a:t>/ml and </a:t>
            </a:r>
            <a:r>
              <a:rPr lang="en-US" dirty="0" err="1" smtClean="0">
                <a:solidFill>
                  <a:srgbClr val="FF0000"/>
                </a:solidFill>
              </a:rPr>
              <a:t>cycloheximide</a:t>
            </a:r>
            <a:r>
              <a:rPr lang="en-US" dirty="0" smtClean="0">
                <a:solidFill>
                  <a:srgbClr val="FF0000"/>
                </a:solidFill>
              </a:rPr>
              <a:t> @ 500 mg/ml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Chloramphenicol</a:t>
            </a:r>
            <a:r>
              <a:rPr lang="en-US" dirty="0" smtClean="0"/>
              <a:t> </a:t>
            </a:r>
            <a:r>
              <a:rPr lang="en-US" dirty="0" err="1" smtClean="0"/>
              <a:t>inhibhit</a:t>
            </a:r>
            <a:r>
              <a:rPr lang="en-US" dirty="0" smtClean="0"/>
              <a:t> bacterial growth and </a:t>
            </a:r>
            <a:r>
              <a:rPr lang="en-US" dirty="0" err="1" smtClean="0"/>
              <a:t>cycloheximide</a:t>
            </a:r>
            <a:r>
              <a:rPr lang="en-US" dirty="0" smtClean="0"/>
              <a:t> </a:t>
            </a:r>
            <a:r>
              <a:rPr lang="en-US" dirty="0" err="1" smtClean="0"/>
              <a:t>inhibhit</a:t>
            </a:r>
            <a:r>
              <a:rPr lang="en-US" dirty="0" smtClean="0"/>
              <a:t> saprophytic fungal organism</a:t>
            </a:r>
          </a:p>
          <a:p>
            <a:r>
              <a:rPr lang="en-US" dirty="0" smtClean="0"/>
              <a:t> In </a:t>
            </a:r>
            <a:r>
              <a:rPr lang="en-US" dirty="0" err="1" smtClean="0">
                <a:solidFill>
                  <a:srgbClr val="FF0000"/>
                </a:solidFill>
              </a:rPr>
              <a:t>Dermatophyte</a:t>
            </a:r>
            <a:r>
              <a:rPr lang="en-US" dirty="0" smtClean="0">
                <a:solidFill>
                  <a:srgbClr val="FF0000"/>
                </a:solidFill>
              </a:rPr>
              <a:t> test medium </a:t>
            </a:r>
            <a:r>
              <a:rPr lang="en-US" dirty="0" smtClean="0"/>
              <a:t>( DTM) where phenol red is indicator Growth of </a:t>
            </a:r>
            <a:r>
              <a:rPr lang="en-US" dirty="0" err="1" smtClean="0"/>
              <a:t>dermatophyte</a:t>
            </a:r>
            <a:r>
              <a:rPr lang="en-US" dirty="0" smtClean="0"/>
              <a:t> result in alkaline metabolic products and the </a:t>
            </a:r>
            <a:r>
              <a:rPr lang="en-US" dirty="0" err="1" smtClean="0"/>
              <a:t>colour</a:t>
            </a:r>
            <a:r>
              <a:rPr lang="en-US" dirty="0" smtClean="0"/>
              <a:t> of the medium will change to red</a:t>
            </a:r>
          </a:p>
          <a:p>
            <a:r>
              <a:rPr lang="en-US" dirty="0" smtClean="0"/>
              <a:t> After inoculation with any medium, border of the </a:t>
            </a:r>
            <a:r>
              <a:rPr lang="en-US" dirty="0" err="1" smtClean="0"/>
              <a:t>petridish</a:t>
            </a:r>
            <a:r>
              <a:rPr lang="en-US" dirty="0" smtClean="0"/>
              <a:t> should be sealed with </a:t>
            </a:r>
            <a:r>
              <a:rPr lang="en-US" dirty="0" err="1" smtClean="0"/>
              <a:t>cellotape</a:t>
            </a:r>
            <a:r>
              <a:rPr lang="en-US" dirty="0" smtClean="0"/>
              <a:t> film to prevent </a:t>
            </a:r>
            <a:r>
              <a:rPr lang="en-US" dirty="0" err="1" smtClean="0"/>
              <a:t>dessication</a:t>
            </a:r>
            <a:endParaRPr lang="en-US" dirty="0" smtClean="0"/>
          </a:p>
          <a:p>
            <a:r>
              <a:rPr lang="en-US" dirty="0" smtClean="0"/>
              <a:t>As fungi are aerobic we have to open the </a:t>
            </a:r>
            <a:r>
              <a:rPr lang="en-US" dirty="0" err="1" smtClean="0"/>
              <a:t>petridish</a:t>
            </a:r>
            <a:r>
              <a:rPr lang="en-US" dirty="0" smtClean="0"/>
              <a:t> daily</a:t>
            </a:r>
          </a:p>
          <a:p>
            <a:r>
              <a:rPr lang="en-US" dirty="0" smtClean="0"/>
              <a:t>Incubation at </a:t>
            </a:r>
            <a:r>
              <a:rPr lang="en-US" dirty="0" smtClean="0">
                <a:solidFill>
                  <a:srgbClr val="FF0000"/>
                </a:solidFill>
              </a:rPr>
              <a:t>25-30</a:t>
            </a:r>
            <a:r>
              <a:rPr lang="en-US" baseline="30000" dirty="0" smtClean="0">
                <a:solidFill>
                  <a:srgbClr val="FF0000"/>
                </a:solidFill>
              </a:rPr>
              <a:t>o</a:t>
            </a:r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4355" y="1504950"/>
            <a:ext cx="325484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3876675"/>
            <a:ext cx="2143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153400" cy="4873752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Trichophyton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mentagrophytes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err="1" smtClean="0">
                <a:solidFill>
                  <a:srgbClr val="FF0000"/>
                </a:solidFill>
              </a:rPr>
              <a:t>Trichophyton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verrucosum</a:t>
            </a:r>
            <a:r>
              <a:rPr lang="en-US" dirty="0" smtClean="0"/>
              <a:t> grow well at 37</a:t>
            </a:r>
            <a:r>
              <a:rPr lang="en-US" baseline="30000" dirty="0" smtClean="0"/>
              <a:t>o</a:t>
            </a:r>
            <a:r>
              <a:rPr lang="en-US" dirty="0" smtClean="0"/>
              <a:t>C</a:t>
            </a:r>
          </a:p>
          <a:p>
            <a:r>
              <a:rPr lang="en-US" dirty="0" smtClean="0"/>
              <a:t>Fairly rapid growth seen in </a:t>
            </a:r>
            <a:r>
              <a:rPr lang="en-US" dirty="0" err="1" smtClean="0">
                <a:solidFill>
                  <a:srgbClr val="FF0000"/>
                </a:solidFill>
              </a:rPr>
              <a:t>Microsporon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canis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and growth within 4-6 days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T. </a:t>
            </a:r>
            <a:r>
              <a:rPr lang="en-US" dirty="0" err="1" smtClean="0">
                <a:solidFill>
                  <a:srgbClr val="FF0000"/>
                </a:solidFill>
              </a:rPr>
              <a:t>verrucosum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takes 5 weeks for growth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3657600"/>
            <a:ext cx="3505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Identification of </a:t>
            </a:r>
            <a:r>
              <a:rPr lang="en-US" dirty="0" err="1" smtClean="0"/>
              <a:t>Dermatophytes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6096000" cy="4873752"/>
          </a:xfrm>
        </p:spPr>
        <p:txBody>
          <a:bodyPr/>
          <a:lstStyle/>
          <a:p>
            <a:r>
              <a:rPr lang="en-US" dirty="0" err="1" smtClean="0"/>
              <a:t>Identificationis</a:t>
            </a:r>
            <a:r>
              <a:rPr lang="en-US" dirty="0" smtClean="0"/>
              <a:t> based on colony and microscopic morphology</a:t>
            </a:r>
          </a:p>
          <a:p>
            <a:r>
              <a:rPr lang="en-US" dirty="0" smtClean="0"/>
              <a:t> Usually fungal growth is irregular and spreading type in initial stage</a:t>
            </a:r>
          </a:p>
          <a:p>
            <a:r>
              <a:rPr lang="en-US" dirty="0" smtClean="0"/>
              <a:t> M. </a:t>
            </a:r>
            <a:r>
              <a:rPr lang="en-US" dirty="0" err="1" smtClean="0"/>
              <a:t>audoinii</a:t>
            </a:r>
            <a:r>
              <a:rPr lang="en-US" dirty="0" smtClean="0"/>
              <a:t>- colony </a:t>
            </a:r>
            <a:r>
              <a:rPr lang="en-US" dirty="0" err="1" smtClean="0"/>
              <a:t>velvetty</a:t>
            </a:r>
            <a:r>
              <a:rPr lang="en-US" dirty="0" smtClean="0"/>
              <a:t> type</a:t>
            </a:r>
          </a:p>
          <a:p>
            <a:r>
              <a:rPr lang="en-US" dirty="0" smtClean="0"/>
              <a:t>M. </a:t>
            </a:r>
            <a:r>
              <a:rPr lang="en-US" dirty="0" err="1" smtClean="0"/>
              <a:t>gypseum</a:t>
            </a:r>
            <a:r>
              <a:rPr lang="en-US" dirty="0" smtClean="0"/>
              <a:t> colony powdery type</a:t>
            </a:r>
          </a:p>
          <a:p>
            <a:r>
              <a:rPr lang="en-US" dirty="0" smtClean="0"/>
              <a:t> M. </a:t>
            </a:r>
            <a:r>
              <a:rPr lang="en-US" dirty="0" err="1" smtClean="0"/>
              <a:t>canis</a:t>
            </a:r>
            <a:r>
              <a:rPr lang="en-US" dirty="0" smtClean="0"/>
              <a:t> the colony is silky and lemon yellow colored</a:t>
            </a: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4953000"/>
            <a:ext cx="2466975" cy="18478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4648200"/>
            <a:ext cx="2095500" cy="21812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29400" y="1676400"/>
            <a:ext cx="2143125" cy="2133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mycoses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Diseases caused by fungi is called mycoses</a:t>
            </a:r>
          </a:p>
          <a:p>
            <a:r>
              <a:rPr lang="en-US" dirty="0" smtClean="0"/>
              <a:t>Disease are three types based on the tissues affected</a:t>
            </a:r>
          </a:p>
          <a:p>
            <a:r>
              <a:rPr lang="en-US" dirty="0" smtClean="0"/>
              <a:t>Superficial mycoses/ </a:t>
            </a:r>
            <a:r>
              <a:rPr lang="en-US" dirty="0" err="1" smtClean="0"/>
              <a:t>Dermatomycoses</a:t>
            </a:r>
            <a:endParaRPr lang="en-US" dirty="0" smtClean="0"/>
          </a:p>
          <a:p>
            <a:r>
              <a:rPr lang="en-US" dirty="0" smtClean="0"/>
              <a:t>S/c or Intermediary mycoses</a:t>
            </a:r>
          </a:p>
          <a:p>
            <a:r>
              <a:rPr lang="en-US" dirty="0" smtClean="0"/>
              <a:t>Deep / visceral or systemic mycoses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4400550"/>
            <a:ext cx="24669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4343400"/>
            <a:ext cx="2667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2667000"/>
            <a:ext cx="23145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5791200" cy="487375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Some organism produce soluble pigment in the medium</a:t>
            </a:r>
          </a:p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M. </a:t>
            </a:r>
            <a:r>
              <a:rPr lang="en-US" dirty="0" err="1" smtClean="0">
                <a:solidFill>
                  <a:srgbClr val="FF0000"/>
                </a:solidFill>
              </a:rPr>
              <a:t>canis</a:t>
            </a:r>
            <a:r>
              <a:rPr lang="en-US" dirty="0" smtClean="0">
                <a:solidFill>
                  <a:srgbClr val="FF0000"/>
                </a:solidFill>
              </a:rPr>
              <a:t> lemon yellow pigment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M. </a:t>
            </a:r>
            <a:r>
              <a:rPr lang="en-US" dirty="0" err="1" smtClean="0">
                <a:solidFill>
                  <a:srgbClr val="FF0000"/>
                </a:solidFill>
              </a:rPr>
              <a:t>rubrum</a:t>
            </a:r>
            <a:r>
              <a:rPr lang="en-US" dirty="0" smtClean="0">
                <a:solidFill>
                  <a:srgbClr val="FF0000"/>
                </a:solidFill>
              </a:rPr>
              <a:t> red pigment</a:t>
            </a:r>
          </a:p>
          <a:p>
            <a:r>
              <a:rPr lang="en-US" dirty="0" smtClean="0"/>
              <a:t> Later identification based on conidia and </a:t>
            </a:r>
            <a:r>
              <a:rPr lang="en-US" dirty="0" err="1" smtClean="0"/>
              <a:t>hyphae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 smtClean="0">
                <a:solidFill>
                  <a:srgbClr val="FF0000"/>
                </a:solidFill>
              </a:rPr>
              <a:t>T. </a:t>
            </a:r>
            <a:r>
              <a:rPr lang="en-US" dirty="0" err="1" smtClean="0">
                <a:solidFill>
                  <a:srgbClr val="FF0000"/>
                </a:solidFill>
              </a:rPr>
              <a:t>verrucosum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large number of </a:t>
            </a:r>
            <a:r>
              <a:rPr lang="en-US" dirty="0" err="1" smtClean="0"/>
              <a:t>chlamydospores</a:t>
            </a:r>
            <a:r>
              <a:rPr lang="en-US" dirty="0" smtClean="0"/>
              <a:t> seen in long chains</a:t>
            </a:r>
          </a:p>
          <a:p>
            <a:r>
              <a:rPr lang="en-US" dirty="0" err="1" smtClean="0"/>
              <a:t>Trichophyton</a:t>
            </a:r>
            <a:r>
              <a:rPr lang="en-US" dirty="0" smtClean="0"/>
              <a:t> and </a:t>
            </a:r>
            <a:r>
              <a:rPr lang="en-US" dirty="0" err="1" smtClean="0"/>
              <a:t>Microsporon</a:t>
            </a:r>
            <a:r>
              <a:rPr lang="en-US" dirty="0" smtClean="0"/>
              <a:t> can be differentiated based on </a:t>
            </a:r>
            <a:r>
              <a:rPr lang="en-US" dirty="0" err="1" smtClean="0"/>
              <a:t>microconidia</a:t>
            </a:r>
            <a:r>
              <a:rPr lang="en-US" dirty="0" smtClean="0"/>
              <a:t> and </a:t>
            </a:r>
            <a:r>
              <a:rPr lang="en-US" dirty="0" err="1" smtClean="0"/>
              <a:t>macroconidia</a:t>
            </a:r>
            <a:endParaRPr lang="en-US" dirty="0" smtClean="0"/>
          </a:p>
          <a:p>
            <a:r>
              <a:rPr lang="en-US" dirty="0" smtClean="0"/>
              <a:t> In </a:t>
            </a:r>
            <a:r>
              <a:rPr lang="en-US" dirty="0" err="1" smtClean="0"/>
              <a:t>Trichophyton</a:t>
            </a:r>
            <a:r>
              <a:rPr lang="en-US" dirty="0" smtClean="0"/>
              <a:t> </a:t>
            </a:r>
            <a:r>
              <a:rPr lang="en-US" dirty="0" err="1" smtClean="0"/>
              <a:t>macroconidia</a:t>
            </a:r>
            <a:r>
              <a:rPr lang="en-US" dirty="0" smtClean="0"/>
              <a:t> rare and are cigar shaped, thin walled containing 3-8 cells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Microsporon</a:t>
            </a:r>
            <a:r>
              <a:rPr lang="en-US" dirty="0" smtClean="0"/>
              <a:t> </a:t>
            </a:r>
            <a:r>
              <a:rPr lang="en-US" dirty="0" err="1" smtClean="0"/>
              <a:t>macroconidia</a:t>
            </a:r>
            <a:r>
              <a:rPr lang="en-US" dirty="0" smtClean="0"/>
              <a:t> are spindle shaped thick walled containing many cells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24800" y="236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200" y="2895600"/>
            <a:ext cx="24669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4876800" cy="487375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Trichophyton</a:t>
            </a:r>
            <a:r>
              <a:rPr lang="en-US" dirty="0" smtClean="0"/>
              <a:t> </a:t>
            </a:r>
            <a:r>
              <a:rPr lang="en-US" dirty="0" err="1" smtClean="0"/>
              <a:t>microconidia</a:t>
            </a:r>
            <a:r>
              <a:rPr lang="en-US" dirty="0" smtClean="0"/>
              <a:t> are numerous arranged singly or in bunches</a:t>
            </a:r>
          </a:p>
          <a:p>
            <a:r>
              <a:rPr lang="en-US" dirty="0" smtClean="0"/>
              <a:t> In </a:t>
            </a:r>
            <a:r>
              <a:rPr lang="en-US" dirty="0" err="1" smtClean="0"/>
              <a:t>microsporon</a:t>
            </a:r>
            <a:r>
              <a:rPr lang="en-US" dirty="0" smtClean="0"/>
              <a:t> </a:t>
            </a:r>
            <a:r>
              <a:rPr lang="en-US" dirty="0" err="1" smtClean="0"/>
              <a:t>microconidia</a:t>
            </a:r>
            <a:r>
              <a:rPr lang="en-US" dirty="0" smtClean="0"/>
              <a:t> are less in number pear like and arranged along </a:t>
            </a:r>
            <a:r>
              <a:rPr lang="en-US" dirty="0" err="1" smtClean="0"/>
              <a:t>hyphae</a:t>
            </a:r>
            <a:endParaRPr lang="en-US" dirty="0" smtClean="0"/>
          </a:p>
          <a:p>
            <a:r>
              <a:rPr lang="en-US" i="1" dirty="0" smtClean="0">
                <a:solidFill>
                  <a:srgbClr val="FF0000"/>
                </a:solidFill>
              </a:rPr>
              <a:t>M. </a:t>
            </a:r>
            <a:r>
              <a:rPr lang="en-US" i="1" dirty="0" err="1" smtClean="0">
                <a:solidFill>
                  <a:srgbClr val="FF0000"/>
                </a:solidFill>
              </a:rPr>
              <a:t>canis</a:t>
            </a:r>
            <a:r>
              <a:rPr lang="en-US" dirty="0" smtClean="0"/>
              <a:t>: spindle shaped </a:t>
            </a:r>
            <a:r>
              <a:rPr lang="en-US" dirty="0" err="1" smtClean="0"/>
              <a:t>macroconidia</a:t>
            </a:r>
            <a:r>
              <a:rPr lang="en-US" dirty="0" smtClean="0"/>
              <a:t> thick walled </a:t>
            </a:r>
            <a:r>
              <a:rPr lang="en-US" dirty="0" err="1" smtClean="0"/>
              <a:t>upto</a:t>
            </a:r>
            <a:r>
              <a:rPr lang="en-US" dirty="0" smtClean="0"/>
              <a:t> 15 septa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M. </a:t>
            </a:r>
            <a:r>
              <a:rPr lang="en-US" i="1" dirty="0" err="1" smtClean="0">
                <a:solidFill>
                  <a:srgbClr val="FF0000"/>
                </a:solidFill>
              </a:rPr>
              <a:t>gypseum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smtClean="0"/>
              <a:t>boat shaped, thin walled and </a:t>
            </a:r>
            <a:r>
              <a:rPr lang="en-US" dirty="0" err="1" smtClean="0"/>
              <a:t>upto</a:t>
            </a:r>
            <a:r>
              <a:rPr lang="en-US" dirty="0" smtClean="0"/>
              <a:t> 16 septa</a:t>
            </a:r>
          </a:p>
          <a:p>
            <a:r>
              <a:rPr lang="en-US" dirty="0" smtClean="0"/>
              <a:t> </a:t>
            </a:r>
            <a:r>
              <a:rPr lang="en-US" i="1" dirty="0" err="1" smtClean="0">
                <a:solidFill>
                  <a:srgbClr val="C00000"/>
                </a:solidFill>
              </a:rPr>
              <a:t>Microsporon</a:t>
            </a:r>
            <a:r>
              <a:rPr lang="en-US" i="1" dirty="0" smtClean="0">
                <a:solidFill>
                  <a:srgbClr val="C00000"/>
                </a:solidFill>
              </a:rPr>
              <a:t> </a:t>
            </a:r>
            <a:r>
              <a:rPr lang="en-US" i="1" dirty="0" err="1" smtClean="0">
                <a:solidFill>
                  <a:srgbClr val="C00000"/>
                </a:solidFill>
              </a:rPr>
              <a:t>nanum</a:t>
            </a:r>
            <a:r>
              <a:rPr lang="en-US" i="1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pear shaped or ovoid </a:t>
            </a:r>
            <a:r>
              <a:rPr lang="en-US" dirty="0" err="1" smtClean="0"/>
              <a:t>macroconidium,thin</a:t>
            </a:r>
            <a:r>
              <a:rPr lang="en-US" dirty="0" smtClean="0"/>
              <a:t> walled, single septum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76975" y="2362200"/>
            <a:ext cx="240982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4705350"/>
            <a:ext cx="257175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43675" y="76200"/>
            <a:ext cx="2143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Hair perforation or hair penetration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 this collect sterile hair from a child. This hair is placed on culture of </a:t>
            </a:r>
            <a:r>
              <a:rPr lang="en-US" dirty="0" err="1" smtClean="0"/>
              <a:t>dermatophytes</a:t>
            </a:r>
            <a:r>
              <a:rPr lang="en-US" dirty="0" smtClean="0"/>
              <a:t> under investigation. Incubate at </a:t>
            </a:r>
            <a:r>
              <a:rPr lang="en-US" dirty="0" smtClean="0"/>
              <a:t>25</a:t>
            </a:r>
            <a:r>
              <a:rPr lang="en-US" baseline="30000" dirty="0" smtClean="0"/>
              <a:t>o</a:t>
            </a:r>
            <a:r>
              <a:rPr lang="en-US" dirty="0" smtClean="0"/>
              <a:t>C </a:t>
            </a:r>
            <a:r>
              <a:rPr lang="en-US" dirty="0" smtClean="0"/>
              <a:t>and stain with </a:t>
            </a:r>
            <a:r>
              <a:rPr lang="en-US" dirty="0" err="1" smtClean="0"/>
              <a:t>lactophenol</a:t>
            </a:r>
            <a:r>
              <a:rPr lang="en-US" dirty="0" smtClean="0"/>
              <a:t> cotton </a:t>
            </a:r>
            <a:r>
              <a:rPr lang="en-US" dirty="0" smtClean="0"/>
              <a:t>blue</a:t>
            </a:r>
          </a:p>
          <a:p>
            <a:r>
              <a:rPr lang="en-US" dirty="0" smtClean="0"/>
              <a:t>Examine </a:t>
            </a:r>
            <a:r>
              <a:rPr lang="en-US" dirty="0" smtClean="0"/>
              <a:t>microscopically from 7</a:t>
            </a:r>
            <a:r>
              <a:rPr lang="en-US" baseline="30000" dirty="0" smtClean="0"/>
              <a:t>th</a:t>
            </a:r>
            <a:r>
              <a:rPr lang="en-US" dirty="0" smtClean="0"/>
              <a:t> day </a:t>
            </a:r>
            <a:r>
              <a:rPr lang="en-US" dirty="0" smtClean="0"/>
              <a:t>onwards</a:t>
            </a:r>
          </a:p>
          <a:p>
            <a:r>
              <a:rPr lang="en-US" dirty="0" smtClean="0"/>
              <a:t>If </a:t>
            </a:r>
            <a:r>
              <a:rPr lang="en-US" dirty="0" err="1" smtClean="0"/>
              <a:t>dermatophytes</a:t>
            </a:r>
            <a:r>
              <a:rPr lang="en-US" dirty="0" smtClean="0"/>
              <a:t> is </a:t>
            </a:r>
            <a:r>
              <a:rPr lang="en-US" dirty="0" err="1" smtClean="0"/>
              <a:t>Trichophyton</a:t>
            </a:r>
            <a:r>
              <a:rPr lang="en-US" dirty="0" smtClean="0"/>
              <a:t> </a:t>
            </a:r>
            <a:r>
              <a:rPr lang="en-US" dirty="0" err="1" smtClean="0"/>
              <a:t>mentagrophytes</a:t>
            </a:r>
            <a:r>
              <a:rPr lang="en-US" dirty="0" smtClean="0"/>
              <a:t>, M. </a:t>
            </a:r>
            <a:r>
              <a:rPr lang="en-US" dirty="0" err="1" smtClean="0"/>
              <a:t>canis</a:t>
            </a:r>
            <a:r>
              <a:rPr lang="en-US" dirty="0" smtClean="0"/>
              <a:t>, they penetrate hair shaft forming wedge shaped dark blue structure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Different groups of agents like irritant, </a:t>
            </a:r>
            <a:r>
              <a:rPr lang="en-US" dirty="0" err="1" smtClean="0"/>
              <a:t>keratolytic</a:t>
            </a:r>
            <a:r>
              <a:rPr lang="en-US" dirty="0" smtClean="0"/>
              <a:t> agent, fungicide, </a:t>
            </a:r>
            <a:r>
              <a:rPr lang="en-US" dirty="0" err="1" smtClean="0"/>
              <a:t>fungistatic</a:t>
            </a:r>
            <a:r>
              <a:rPr lang="en-US" dirty="0" smtClean="0"/>
              <a:t> agent are common agent used</a:t>
            </a:r>
          </a:p>
          <a:p>
            <a:r>
              <a:rPr lang="en-US" dirty="0" smtClean="0"/>
              <a:t>These are applied as ointment or powder or used through oral route</a:t>
            </a:r>
          </a:p>
          <a:p>
            <a:r>
              <a:rPr lang="en-US" dirty="0" smtClean="0"/>
              <a:t>Some of the antifungal agents are Tincture I</a:t>
            </a:r>
            <a:r>
              <a:rPr lang="en-US" baseline="-25000" dirty="0" smtClean="0"/>
              <a:t>2</a:t>
            </a:r>
            <a:r>
              <a:rPr lang="en-US" dirty="0" smtClean="0"/>
              <a:t>, </a:t>
            </a:r>
            <a:r>
              <a:rPr lang="en-US" dirty="0" err="1" smtClean="0"/>
              <a:t>Whiefield</a:t>
            </a:r>
            <a:r>
              <a:rPr lang="en-US" dirty="0" smtClean="0"/>
              <a:t> ointment, candid </a:t>
            </a:r>
            <a:r>
              <a:rPr lang="en-US" dirty="0" err="1" smtClean="0"/>
              <a:t>powder,mycoderm</a:t>
            </a:r>
            <a:r>
              <a:rPr lang="en-US" dirty="0" smtClean="0"/>
              <a:t> powder, </a:t>
            </a:r>
            <a:r>
              <a:rPr lang="en-US" dirty="0" err="1" smtClean="0"/>
              <a:t>Nystatin</a:t>
            </a:r>
            <a:r>
              <a:rPr lang="en-US" dirty="0" smtClean="0"/>
              <a:t> both cream and powder</a:t>
            </a:r>
          </a:p>
          <a:p>
            <a:r>
              <a:rPr lang="en-US" dirty="0" smtClean="0"/>
              <a:t>Oral preparation</a:t>
            </a:r>
          </a:p>
          <a:p>
            <a:r>
              <a:rPr lang="en-US" dirty="0" err="1" smtClean="0"/>
              <a:t>Griseofulvin</a:t>
            </a:r>
            <a:r>
              <a:rPr lang="en-US" dirty="0" smtClean="0"/>
              <a:t>, </a:t>
            </a:r>
            <a:r>
              <a:rPr lang="en-US" dirty="0" err="1" smtClean="0"/>
              <a:t>Ketoconazole</a:t>
            </a:r>
            <a:r>
              <a:rPr lang="en-US" dirty="0" smtClean="0"/>
              <a:t>, </a:t>
            </a:r>
            <a:r>
              <a:rPr lang="en-US" dirty="0" err="1" smtClean="0"/>
              <a:t>Itraconazole</a:t>
            </a:r>
            <a:r>
              <a:rPr lang="en-US" dirty="0" smtClean="0"/>
              <a:t>, In chronic cases the best drug is </a:t>
            </a:r>
            <a:r>
              <a:rPr lang="en-US" dirty="0" err="1" smtClean="0"/>
              <a:t>castellani’s</a:t>
            </a:r>
            <a:r>
              <a:rPr lang="en-US" dirty="0" smtClean="0"/>
              <a:t> paint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Maintenance of hygiene in animal shed</a:t>
            </a:r>
          </a:p>
          <a:p>
            <a:r>
              <a:rPr lang="en-US" dirty="0" smtClean="0"/>
              <a:t>In cat </a:t>
            </a:r>
            <a:r>
              <a:rPr lang="en-US" dirty="0" err="1" smtClean="0"/>
              <a:t>adjuvanted</a:t>
            </a:r>
            <a:r>
              <a:rPr lang="en-US" dirty="0" smtClean="0"/>
              <a:t> vaccine available</a:t>
            </a:r>
          </a:p>
          <a:p>
            <a:r>
              <a:rPr lang="en-US" dirty="0" smtClean="0"/>
              <a:t>Attenuated vaccine available for control of T. </a:t>
            </a:r>
            <a:r>
              <a:rPr lang="en-US" dirty="0" err="1" smtClean="0"/>
              <a:t>verrucosum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i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Histological sections of skin or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pseudomycetomas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can be stained by the PAS or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methenamine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    silver techniques to demonstrate fungal structures.</a:t>
            </a:r>
          </a:p>
          <a:p>
            <a:r>
              <a:rPr lang="en-US" dirty="0" err="1" smtClean="0"/>
              <a:t>Lactophenol</a:t>
            </a:r>
            <a:r>
              <a:rPr lang="en-US" dirty="0" smtClean="0"/>
              <a:t> cotton blue staining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Dermatophytosis</a:t>
            </a:r>
            <a:r>
              <a:rPr lang="en-US" b="1" dirty="0" smtClean="0"/>
              <a:t> in cats and dogs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Microsporon</a:t>
            </a:r>
            <a:r>
              <a:rPr lang="en-US" dirty="0" smtClean="0"/>
              <a:t> </a:t>
            </a:r>
            <a:r>
              <a:rPr lang="en-US" dirty="0" err="1" smtClean="0"/>
              <a:t>canis</a:t>
            </a:r>
            <a:endParaRPr lang="en-US" dirty="0" smtClean="0"/>
          </a:p>
          <a:p>
            <a:r>
              <a:rPr lang="en-US" dirty="0" smtClean="0"/>
              <a:t>Clinical features of the disease include classical</a:t>
            </a:r>
          </a:p>
          <a:p>
            <a:pPr>
              <a:buNone/>
            </a:pPr>
            <a:r>
              <a:rPr lang="en-US" dirty="0" smtClean="0"/>
              <a:t>      ringworm lesions, </a:t>
            </a:r>
            <a:r>
              <a:rPr lang="en-US" dirty="0" err="1" smtClean="0"/>
              <a:t>miliary</a:t>
            </a:r>
            <a:r>
              <a:rPr lang="en-US" dirty="0" smtClean="0"/>
              <a:t> dermatitis, </a:t>
            </a:r>
            <a:r>
              <a:rPr lang="en-US" dirty="0" err="1" smtClean="0"/>
              <a:t>pseudomycetomas</a:t>
            </a:r>
            <a:endParaRPr lang="en-US" dirty="0" smtClean="0"/>
          </a:p>
          <a:p>
            <a:r>
              <a:rPr lang="en-US" dirty="0" smtClean="0"/>
              <a:t>lime </a:t>
            </a:r>
            <a:r>
              <a:rPr lang="en-US" dirty="0" err="1" smtClean="0"/>
              <a:t>sulphur</a:t>
            </a:r>
            <a:r>
              <a:rPr lang="en-US" dirty="0" smtClean="0"/>
              <a:t> or </a:t>
            </a:r>
            <a:r>
              <a:rPr lang="en-US" dirty="0" err="1" smtClean="0"/>
              <a:t>miconazole</a:t>
            </a:r>
            <a:r>
              <a:rPr lang="en-US" dirty="0" smtClean="0"/>
              <a:t> shampoo may be effective</a:t>
            </a:r>
          </a:p>
          <a:p>
            <a:r>
              <a:rPr lang="en-US" dirty="0" err="1" smtClean="0"/>
              <a:t>Itraconazole</a:t>
            </a:r>
            <a:r>
              <a:rPr lang="en-US" dirty="0" smtClean="0"/>
              <a:t>, </a:t>
            </a:r>
            <a:r>
              <a:rPr lang="en-US" dirty="0" err="1" smtClean="0"/>
              <a:t>fluconazole</a:t>
            </a:r>
            <a:r>
              <a:rPr lang="en-US" dirty="0" smtClean="0"/>
              <a:t> or </a:t>
            </a:r>
            <a:r>
              <a:rPr lang="en-US" dirty="0" err="1" smtClean="0"/>
              <a:t>terbinafine</a:t>
            </a:r>
            <a:r>
              <a:rPr lang="en-US" dirty="0" smtClean="0"/>
              <a:t>, administered orally, are the drugs of choice for systemic therapy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Dermatophytosis</a:t>
            </a:r>
            <a:r>
              <a:rPr lang="en-US" b="1" dirty="0" smtClean="0"/>
              <a:t> in cattle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err="1" smtClean="0"/>
              <a:t>Trichophyton</a:t>
            </a:r>
            <a:r>
              <a:rPr lang="en-US" i="1" dirty="0" smtClean="0"/>
              <a:t> </a:t>
            </a:r>
            <a:r>
              <a:rPr lang="en-US" i="1" dirty="0" err="1" smtClean="0"/>
              <a:t>verrucosum</a:t>
            </a:r>
            <a:endParaRPr lang="en-US" i="1" dirty="0" smtClean="0"/>
          </a:p>
          <a:p>
            <a:r>
              <a:rPr lang="en-US" dirty="0" smtClean="0"/>
              <a:t>Commercial vaccines containing an attenuated strain of </a:t>
            </a:r>
            <a:r>
              <a:rPr lang="en-US" i="1" dirty="0" smtClean="0"/>
              <a:t>T. </a:t>
            </a:r>
            <a:r>
              <a:rPr lang="en-US" i="1" dirty="0" err="1" smtClean="0"/>
              <a:t>verrucosum</a:t>
            </a:r>
            <a:r>
              <a:rPr lang="en-US" i="1" dirty="0" smtClean="0"/>
              <a:t> (LTF-130 or CCM 8165) have been used </a:t>
            </a:r>
            <a:r>
              <a:rPr lang="en-US" dirty="0" smtClean="0"/>
              <a:t>successfully for the control of bovine </a:t>
            </a:r>
            <a:r>
              <a:rPr lang="en-US" dirty="0" err="1" smtClean="0"/>
              <a:t>dermato</a:t>
            </a:r>
            <a:r>
              <a:rPr lang="en-US" dirty="0" smtClean="0"/>
              <a:t>- </a:t>
            </a:r>
            <a:r>
              <a:rPr lang="en-US" dirty="0" err="1" smtClean="0"/>
              <a:t>phytosis</a:t>
            </a:r>
            <a:r>
              <a:rPr lang="en-US" dirty="0" smtClean="0"/>
              <a:t> in Europe and Russia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err="1" smtClean="0"/>
              <a:t>Dermatophytosis</a:t>
            </a:r>
            <a:r>
              <a:rPr lang="en-US" b="1" dirty="0" smtClean="0"/>
              <a:t> in horses </a:t>
            </a:r>
            <a:r>
              <a:rPr lang="en-US" b="1" dirty="0" err="1" smtClean="0"/>
              <a:t>by</a:t>
            </a:r>
            <a:r>
              <a:rPr lang="en-US" i="1" dirty="0" err="1" smtClean="0"/>
              <a:t>Trichophyton</a:t>
            </a:r>
            <a:r>
              <a:rPr lang="en-US" i="1" dirty="0" smtClean="0"/>
              <a:t> </a:t>
            </a:r>
            <a:r>
              <a:rPr lang="en-US" i="1" dirty="0" err="1" smtClean="0"/>
              <a:t>equinum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b="1" dirty="0" err="1" smtClean="0"/>
              <a:t>Dermatophytosis</a:t>
            </a:r>
            <a:r>
              <a:rPr lang="en-US" b="1" dirty="0" smtClean="0"/>
              <a:t> in pigs by </a:t>
            </a:r>
            <a:r>
              <a:rPr lang="en-US" dirty="0" smtClean="0"/>
              <a:t>M. </a:t>
            </a:r>
            <a:r>
              <a:rPr lang="en-US" dirty="0" err="1" smtClean="0"/>
              <a:t>nanum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Favus</a:t>
            </a:r>
            <a:r>
              <a:rPr lang="en-US" b="1" dirty="0" smtClean="0"/>
              <a:t> in poultry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smtClean="0"/>
              <a:t>M. </a:t>
            </a:r>
            <a:r>
              <a:rPr lang="en-US" i="1" dirty="0" err="1" smtClean="0"/>
              <a:t>gallinae</a:t>
            </a:r>
            <a:endParaRPr lang="en-US" i="1" dirty="0" smtClean="0"/>
          </a:p>
          <a:p>
            <a:r>
              <a:rPr lang="en-US" smtClean="0"/>
              <a:t>White patchy crusts develop on the comb and wattles.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Sperficial</a:t>
            </a:r>
            <a:r>
              <a:rPr lang="en-US" dirty="0" smtClean="0"/>
              <a:t> mycoses- </a:t>
            </a:r>
            <a:r>
              <a:rPr lang="en-US" dirty="0" err="1" smtClean="0"/>
              <a:t>Dermatophytosis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800600" cy="4873752"/>
          </a:xfrm>
        </p:spPr>
        <p:txBody>
          <a:bodyPr>
            <a:normAutofit/>
          </a:bodyPr>
          <a:lstStyle/>
          <a:p>
            <a:r>
              <a:rPr lang="en-US" dirty="0" smtClean="0"/>
              <a:t>Caused by </a:t>
            </a:r>
            <a:r>
              <a:rPr lang="en-US" dirty="0" err="1" smtClean="0"/>
              <a:t>Dermatophytes</a:t>
            </a:r>
            <a:endParaRPr lang="en-US" dirty="0" smtClean="0"/>
          </a:p>
          <a:p>
            <a:r>
              <a:rPr lang="en-US" dirty="0" smtClean="0"/>
              <a:t> Generally known as ring worm fungi. </a:t>
            </a:r>
          </a:p>
          <a:p>
            <a:r>
              <a:rPr lang="en-US" dirty="0" smtClean="0"/>
              <a:t>This require keratin for their growth and affect stratum </a:t>
            </a:r>
            <a:r>
              <a:rPr lang="en-US" dirty="0" err="1" smtClean="0"/>
              <a:t>corneum</a:t>
            </a:r>
            <a:r>
              <a:rPr lang="en-US" dirty="0" smtClean="0"/>
              <a:t> of skin hair nail </a:t>
            </a:r>
            <a:r>
              <a:rPr lang="en-US" i="1" dirty="0" smtClean="0"/>
              <a:t>etc</a:t>
            </a:r>
          </a:p>
          <a:p>
            <a:r>
              <a:rPr lang="en-US" dirty="0" smtClean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4216717"/>
            <a:ext cx="4186964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Subcutaneous </a:t>
            </a:r>
            <a:r>
              <a:rPr lang="en-US" dirty="0" err="1" smtClean="0"/>
              <a:t>mycoses:Sporotrichosis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i="1" dirty="0" err="1" smtClean="0"/>
              <a:t>Sporothrix</a:t>
            </a:r>
            <a:r>
              <a:rPr lang="en-US" i="1" dirty="0" smtClean="0"/>
              <a:t> </a:t>
            </a:r>
            <a:r>
              <a:rPr lang="en-US" i="1" dirty="0" err="1" smtClean="0"/>
              <a:t>schenckii</a:t>
            </a:r>
            <a:r>
              <a:rPr lang="en-US" i="1" dirty="0" smtClean="0"/>
              <a:t>, </a:t>
            </a:r>
            <a:r>
              <a:rPr lang="en-US" dirty="0" smtClean="0"/>
              <a:t>a </a:t>
            </a:r>
            <a:r>
              <a:rPr lang="en-US" dirty="0" err="1" smtClean="0"/>
              <a:t>dimophic</a:t>
            </a:r>
            <a:r>
              <a:rPr lang="en-US" dirty="0" smtClean="0"/>
              <a:t> fungi (</a:t>
            </a:r>
            <a:r>
              <a:rPr lang="en-US" dirty="0" err="1" smtClean="0"/>
              <a:t>ie</a:t>
            </a:r>
            <a:r>
              <a:rPr lang="en-US" dirty="0" smtClean="0"/>
              <a:t>, at 37</a:t>
            </a:r>
            <a:r>
              <a:rPr lang="en-US" baseline="30000" dirty="0" smtClean="0"/>
              <a:t>o</a:t>
            </a:r>
            <a:r>
              <a:rPr lang="en-US" dirty="0" smtClean="0"/>
              <a:t>C yeast form and at 30</a:t>
            </a:r>
            <a:r>
              <a:rPr lang="en-US" baseline="30000" dirty="0" smtClean="0"/>
              <a:t>o</a:t>
            </a:r>
            <a:r>
              <a:rPr lang="en-US" dirty="0" smtClean="0"/>
              <a:t>C </a:t>
            </a:r>
            <a:r>
              <a:rPr lang="en-US" dirty="0" err="1" smtClean="0"/>
              <a:t>mycelial</a:t>
            </a:r>
            <a:r>
              <a:rPr lang="en-US" dirty="0" smtClean="0"/>
              <a:t> form</a:t>
            </a:r>
          </a:p>
          <a:p>
            <a:r>
              <a:rPr lang="en-US" dirty="0" smtClean="0"/>
              <a:t>The organism occur as saprophyte and infection occur as wound infection</a:t>
            </a:r>
          </a:p>
          <a:p>
            <a:r>
              <a:rPr lang="en-US" dirty="0" smtClean="0"/>
              <a:t>It is seen in tropical and subtropical region</a:t>
            </a:r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3850895"/>
            <a:ext cx="3429000" cy="256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Two form</a:t>
            </a:r>
          </a:p>
          <a:p>
            <a:r>
              <a:rPr lang="en-US" dirty="0" smtClean="0"/>
              <a:t>Involvement of subcutaneous tissue and lymphatic</a:t>
            </a:r>
          </a:p>
          <a:p>
            <a:r>
              <a:rPr lang="en-US" dirty="0" smtClean="0"/>
              <a:t> Disseminated infection and is commonly seen in dog</a:t>
            </a:r>
          </a:p>
          <a:p>
            <a:r>
              <a:rPr lang="en-US" dirty="0" smtClean="0"/>
              <a:t>It is an important disease in horse with 2 forms</a:t>
            </a:r>
          </a:p>
          <a:p>
            <a:r>
              <a:rPr lang="en-US" dirty="0" smtClean="0"/>
              <a:t>Nodules are seen in s/c tissue which later ulcerate discharging pus</a:t>
            </a:r>
          </a:p>
          <a:p>
            <a:r>
              <a:rPr lang="en-US" dirty="0" smtClean="0"/>
              <a:t>Other form is called </a:t>
            </a:r>
            <a:r>
              <a:rPr lang="en-US" dirty="0" smtClean="0">
                <a:solidFill>
                  <a:srgbClr val="FF0000"/>
                </a:solidFill>
              </a:rPr>
              <a:t>ulcerative </a:t>
            </a:r>
            <a:r>
              <a:rPr lang="en-US" dirty="0" err="1" smtClean="0">
                <a:solidFill>
                  <a:srgbClr val="FF0000"/>
                </a:solidFill>
              </a:rPr>
              <a:t>lymphangitis</a:t>
            </a:r>
            <a:r>
              <a:rPr lang="en-US" dirty="0" smtClean="0"/>
              <a:t>, where lymph vessels are affected.  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Macroscopically lesions are </a:t>
            </a:r>
            <a:r>
              <a:rPr lang="en-US" dirty="0" err="1" smtClean="0"/>
              <a:t>granulomatous</a:t>
            </a:r>
            <a:r>
              <a:rPr lang="en-US" dirty="0" smtClean="0"/>
              <a:t> but microscopically numerous spherical or oval yeast cells called as cigar bodies present in the </a:t>
            </a:r>
            <a:r>
              <a:rPr lang="en-US" dirty="0" err="1" smtClean="0"/>
              <a:t>granuloma</a:t>
            </a:r>
            <a:endParaRPr lang="en-US" dirty="0" smtClean="0"/>
          </a:p>
          <a:p>
            <a:r>
              <a:rPr lang="en-US" dirty="0" smtClean="0"/>
              <a:t>Around cigar bodies asteroid rays are seen which are </a:t>
            </a:r>
            <a:r>
              <a:rPr lang="en-US" dirty="0" err="1" smtClean="0"/>
              <a:t>eosinophilic</a:t>
            </a:r>
            <a:r>
              <a:rPr lang="en-US" dirty="0" smtClean="0"/>
              <a:t> material arranged in a </a:t>
            </a:r>
            <a:r>
              <a:rPr lang="en-US" dirty="0" err="1" smtClean="0"/>
              <a:t>stellate</a:t>
            </a:r>
            <a:r>
              <a:rPr lang="en-US" dirty="0" smtClean="0"/>
              <a:t> fashion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Diagnosis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Direct </a:t>
            </a:r>
            <a:r>
              <a:rPr lang="en-US" dirty="0" err="1" smtClean="0">
                <a:solidFill>
                  <a:srgbClr val="FF0000"/>
                </a:solidFill>
              </a:rPr>
              <a:t>microscopical</a:t>
            </a:r>
            <a:r>
              <a:rPr lang="en-US" dirty="0" smtClean="0">
                <a:solidFill>
                  <a:srgbClr val="FF0000"/>
                </a:solidFill>
              </a:rPr>
              <a:t> examination </a:t>
            </a:r>
            <a:r>
              <a:rPr lang="en-US" dirty="0" smtClean="0"/>
              <a:t>of pus or </a:t>
            </a:r>
            <a:r>
              <a:rPr lang="en-US" dirty="0" err="1" smtClean="0"/>
              <a:t>exudate</a:t>
            </a:r>
            <a:r>
              <a:rPr lang="en-US" dirty="0" smtClean="0"/>
              <a:t> from lesions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Gram staining</a:t>
            </a:r>
          </a:p>
          <a:p>
            <a:r>
              <a:rPr lang="en-US" dirty="0" smtClean="0"/>
              <a:t>These are Gram positive spherical or oval elongated yeast cells.</a:t>
            </a:r>
          </a:p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Histopathology</a:t>
            </a:r>
          </a:p>
          <a:p>
            <a:r>
              <a:rPr lang="en-US" dirty="0" smtClean="0"/>
              <a:t>PAS –periodic acid </a:t>
            </a:r>
            <a:r>
              <a:rPr lang="en-US" dirty="0" err="1" smtClean="0"/>
              <a:t>schiff</a:t>
            </a:r>
            <a:r>
              <a:rPr lang="en-US" dirty="0" smtClean="0"/>
              <a:t> agent or by FAT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Isolation and identification of organism</a:t>
            </a:r>
          </a:p>
          <a:p>
            <a:r>
              <a:rPr lang="en-US" dirty="0" smtClean="0"/>
              <a:t>Pus or </a:t>
            </a:r>
            <a:r>
              <a:rPr lang="en-US" dirty="0" err="1" smtClean="0"/>
              <a:t>exudate</a:t>
            </a:r>
            <a:r>
              <a:rPr lang="en-US" dirty="0" smtClean="0"/>
              <a:t> is inoculated on </a:t>
            </a:r>
            <a:r>
              <a:rPr lang="en-US" dirty="0" err="1" smtClean="0"/>
              <a:t>Sabouraud’s</a:t>
            </a:r>
            <a:r>
              <a:rPr lang="en-US" dirty="0" smtClean="0"/>
              <a:t> dextrose agar with </a:t>
            </a:r>
            <a:r>
              <a:rPr lang="en-US" dirty="0" err="1" smtClean="0"/>
              <a:t>chloramphenicol</a:t>
            </a:r>
            <a:r>
              <a:rPr lang="en-US" dirty="0" smtClean="0"/>
              <a:t> and </a:t>
            </a:r>
            <a:r>
              <a:rPr lang="en-US" dirty="0" err="1" smtClean="0"/>
              <a:t>cycloheximide</a:t>
            </a:r>
            <a:endParaRPr lang="en-US" dirty="0" smtClean="0"/>
          </a:p>
          <a:p>
            <a:r>
              <a:rPr lang="en-US" dirty="0" smtClean="0"/>
              <a:t>Instead of SDA, also can use blood agar or brain heart infusion agar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Inoculate on 2 </a:t>
            </a:r>
            <a:r>
              <a:rPr lang="en-US" dirty="0" err="1" smtClean="0"/>
              <a:t>petridish</a:t>
            </a:r>
            <a:endParaRPr lang="en-US" dirty="0" smtClean="0"/>
          </a:p>
          <a:p>
            <a:r>
              <a:rPr lang="en-US" dirty="0" smtClean="0"/>
              <a:t>One at 37</a:t>
            </a:r>
            <a:r>
              <a:rPr lang="en-US" baseline="30000" dirty="0" smtClean="0"/>
              <a:t>o</a:t>
            </a:r>
            <a:r>
              <a:rPr lang="en-US" dirty="0" smtClean="0"/>
              <a:t>C and other at 25</a:t>
            </a:r>
            <a:r>
              <a:rPr lang="en-US" baseline="30000" dirty="0" smtClean="0"/>
              <a:t>o</a:t>
            </a:r>
            <a:r>
              <a:rPr lang="en-US" dirty="0" smtClean="0"/>
              <a:t>C and incubate</a:t>
            </a:r>
          </a:p>
          <a:p>
            <a:r>
              <a:rPr lang="en-US" dirty="0" smtClean="0"/>
              <a:t>At 37</a:t>
            </a:r>
            <a:r>
              <a:rPr lang="en-US" baseline="30000" dirty="0" smtClean="0"/>
              <a:t>o</a:t>
            </a:r>
            <a:r>
              <a:rPr lang="en-US" dirty="0" smtClean="0"/>
              <a:t>C growth within 5 days and colonies are smooth, soft, cream to tan in </a:t>
            </a:r>
            <a:r>
              <a:rPr lang="en-US" dirty="0" err="1" smtClean="0"/>
              <a:t>colour</a:t>
            </a:r>
            <a:r>
              <a:rPr lang="en-US" dirty="0" smtClean="0"/>
              <a:t> (yeast form)</a:t>
            </a:r>
          </a:p>
          <a:p>
            <a:r>
              <a:rPr lang="en-US" dirty="0" smtClean="0"/>
              <a:t>At 25</a:t>
            </a:r>
            <a:r>
              <a:rPr lang="en-US" baseline="30000" dirty="0" smtClean="0"/>
              <a:t>o</a:t>
            </a:r>
            <a:r>
              <a:rPr lang="en-US" dirty="0" smtClean="0"/>
              <a:t>C </a:t>
            </a:r>
            <a:r>
              <a:rPr lang="en-US" dirty="0" err="1" smtClean="0"/>
              <a:t>mycelial</a:t>
            </a:r>
            <a:r>
              <a:rPr lang="en-US" dirty="0" smtClean="0"/>
              <a:t> form grow and growth occur within a week time.</a:t>
            </a:r>
          </a:p>
          <a:p>
            <a:r>
              <a:rPr lang="en-US" dirty="0" smtClean="0"/>
              <a:t>Initially colonies are white in </a:t>
            </a:r>
            <a:r>
              <a:rPr lang="en-US" dirty="0" err="1" smtClean="0"/>
              <a:t>colour</a:t>
            </a:r>
            <a:r>
              <a:rPr lang="en-US" dirty="0" smtClean="0"/>
              <a:t>, but later become black or brown due to spore formation</a:t>
            </a:r>
          </a:p>
          <a:p>
            <a:r>
              <a:rPr lang="en-US" dirty="0" smtClean="0"/>
              <a:t>Examination of mycelium demonstrate fine branched </a:t>
            </a:r>
            <a:r>
              <a:rPr lang="en-US" dirty="0" err="1" smtClean="0"/>
              <a:t>septate</a:t>
            </a:r>
            <a:r>
              <a:rPr lang="en-US" dirty="0" smtClean="0"/>
              <a:t> </a:t>
            </a:r>
            <a:r>
              <a:rPr lang="en-US" dirty="0" err="1" smtClean="0"/>
              <a:t>hyphae</a:t>
            </a:r>
            <a:r>
              <a:rPr lang="en-US" dirty="0" smtClean="0"/>
              <a:t> with numerous </a:t>
            </a:r>
            <a:r>
              <a:rPr lang="en-US" dirty="0" err="1" smtClean="0"/>
              <a:t>microconidia</a:t>
            </a:r>
            <a:r>
              <a:rPr lang="en-US" dirty="0" smtClean="0"/>
              <a:t> arranged in clusters as </a:t>
            </a:r>
            <a:r>
              <a:rPr lang="en-US" dirty="0" err="1" smtClean="0"/>
              <a:t>pistles</a:t>
            </a:r>
            <a:r>
              <a:rPr lang="en-US" dirty="0" smtClean="0"/>
              <a:t> of flower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304800"/>
            <a:ext cx="263842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Biological: pus/</a:t>
            </a:r>
            <a:r>
              <a:rPr lang="en-US" dirty="0" err="1" smtClean="0"/>
              <a:t>exudate</a:t>
            </a:r>
            <a:r>
              <a:rPr lang="en-US" dirty="0" smtClean="0"/>
              <a:t> inoculate </a:t>
            </a:r>
            <a:r>
              <a:rPr lang="en-US" dirty="0" err="1" smtClean="0"/>
              <a:t>intraperitoneally</a:t>
            </a:r>
            <a:r>
              <a:rPr lang="en-US" dirty="0" smtClean="0"/>
              <a:t> to mice. Sacrifice after 2 week and peritoneal </a:t>
            </a:r>
            <a:r>
              <a:rPr lang="en-US" dirty="0" err="1" smtClean="0"/>
              <a:t>exudate</a:t>
            </a:r>
            <a:r>
              <a:rPr lang="en-US" dirty="0" smtClean="0"/>
              <a:t> examined for yeast form</a:t>
            </a:r>
          </a:p>
          <a:p>
            <a:r>
              <a:rPr lang="en-US" dirty="0" smtClean="0"/>
              <a:t>Serological test: CFT, agglutination test, latex agglutination, agar gel precipitation test</a:t>
            </a:r>
          </a:p>
          <a:p>
            <a:r>
              <a:rPr lang="en-US" dirty="0" err="1" smtClean="0"/>
              <a:t>Sporotrichosis</a:t>
            </a:r>
            <a:r>
              <a:rPr lang="en-US" dirty="0" smtClean="0"/>
              <a:t> should be differentiated from epizootic </a:t>
            </a:r>
            <a:r>
              <a:rPr lang="en-US" dirty="0" err="1" smtClean="0"/>
              <a:t>lymphangitis</a:t>
            </a:r>
            <a:r>
              <a:rPr lang="en-US" dirty="0" smtClean="0"/>
              <a:t> (African </a:t>
            </a:r>
            <a:r>
              <a:rPr lang="en-US" dirty="0" err="1" smtClean="0"/>
              <a:t>farcy</a:t>
            </a:r>
            <a:r>
              <a:rPr lang="en-US" dirty="0" smtClean="0"/>
              <a:t>) by </a:t>
            </a:r>
            <a:r>
              <a:rPr lang="en-US" i="1" dirty="0" err="1" smtClean="0"/>
              <a:t>Histoplasma</a:t>
            </a:r>
            <a:r>
              <a:rPr lang="en-US" i="1" dirty="0" smtClean="0"/>
              <a:t> </a:t>
            </a:r>
            <a:r>
              <a:rPr lang="en-US" i="1" dirty="0" err="1" smtClean="0"/>
              <a:t>farciminosum</a:t>
            </a:r>
            <a:r>
              <a:rPr lang="en-US" i="1" dirty="0" smtClean="0"/>
              <a:t> </a:t>
            </a:r>
            <a:r>
              <a:rPr lang="en-US" dirty="0" smtClean="0"/>
              <a:t>and equine </a:t>
            </a:r>
            <a:r>
              <a:rPr lang="en-US" dirty="0" err="1" smtClean="0"/>
              <a:t>farcy</a:t>
            </a:r>
            <a:r>
              <a:rPr lang="en-US" dirty="0" smtClean="0"/>
              <a:t> by </a:t>
            </a:r>
            <a:r>
              <a:rPr lang="en-US" i="1" dirty="0" err="1" smtClean="0"/>
              <a:t>Barkhoderia</a:t>
            </a:r>
            <a:r>
              <a:rPr lang="en-US" i="1" dirty="0" smtClean="0"/>
              <a:t> </a:t>
            </a:r>
            <a:r>
              <a:rPr lang="en-US" i="1" dirty="0" err="1" smtClean="0"/>
              <a:t>mallei</a:t>
            </a:r>
            <a:endParaRPr lang="en-US" i="1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Mycetoma</a:t>
            </a:r>
            <a:r>
              <a:rPr lang="en-US" dirty="0" smtClean="0"/>
              <a:t>/ Fungal </a:t>
            </a:r>
            <a:r>
              <a:rPr lang="en-US" dirty="0" err="1" smtClean="0"/>
              <a:t>tumour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chronic </a:t>
            </a:r>
            <a:r>
              <a:rPr lang="en-US" dirty="0" err="1" smtClean="0"/>
              <a:t>granulomatous</a:t>
            </a:r>
            <a:r>
              <a:rPr lang="en-US" dirty="0" smtClean="0"/>
              <a:t> lesion discharging pus with granules caused </a:t>
            </a:r>
            <a:r>
              <a:rPr lang="en-US" dirty="0" err="1" smtClean="0"/>
              <a:t>Actinomycetes</a:t>
            </a:r>
            <a:r>
              <a:rPr lang="en-US" dirty="0" smtClean="0"/>
              <a:t> and higher fungi</a:t>
            </a:r>
          </a:p>
          <a:p>
            <a:r>
              <a:rPr lang="en-US" dirty="0" smtClean="0"/>
              <a:t>If by </a:t>
            </a:r>
            <a:r>
              <a:rPr lang="en-US" dirty="0" err="1" smtClean="0"/>
              <a:t>actinomycetes</a:t>
            </a:r>
            <a:r>
              <a:rPr lang="en-US" dirty="0" smtClean="0"/>
              <a:t> it is known as </a:t>
            </a:r>
            <a:r>
              <a:rPr lang="en-US" dirty="0" err="1" smtClean="0"/>
              <a:t>actinomycotic</a:t>
            </a:r>
            <a:r>
              <a:rPr lang="en-US" dirty="0" smtClean="0"/>
              <a:t> </a:t>
            </a:r>
            <a:r>
              <a:rPr lang="en-US" dirty="0" err="1" smtClean="0"/>
              <a:t>mycetoma</a:t>
            </a:r>
            <a:endParaRPr lang="en-US" dirty="0" smtClean="0"/>
          </a:p>
          <a:p>
            <a:r>
              <a:rPr lang="en-US" dirty="0" smtClean="0"/>
              <a:t>If it is by true or higher fungi, it is called </a:t>
            </a:r>
            <a:r>
              <a:rPr lang="en-US" dirty="0" err="1" smtClean="0"/>
              <a:t>eumycotic</a:t>
            </a:r>
            <a:r>
              <a:rPr lang="en-US" dirty="0" smtClean="0"/>
              <a:t> </a:t>
            </a:r>
            <a:r>
              <a:rPr lang="en-US" dirty="0" err="1" smtClean="0"/>
              <a:t>mycetoma</a:t>
            </a:r>
            <a:endParaRPr lang="en-US" dirty="0" smtClean="0"/>
          </a:p>
          <a:p>
            <a:r>
              <a:rPr lang="en-US" dirty="0" err="1" smtClean="0"/>
              <a:t>Mycetoma</a:t>
            </a:r>
            <a:r>
              <a:rPr lang="en-US" dirty="0" smtClean="0"/>
              <a:t> in human being also called </a:t>
            </a:r>
            <a:r>
              <a:rPr lang="en-US" dirty="0" err="1" smtClean="0"/>
              <a:t>actinomycotic</a:t>
            </a:r>
            <a:r>
              <a:rPr lang="en-US" dirty="0" smtClean="0"/>
              <a:t> </a:t>
            </a:r>
            <a:r>
              <a:rPr lang="en-US" dirty="0" err="1" smtClean="0"/>
              <a:t>mycetoma</a:t>
            </a:r>
            <a:r>
              <a:rPr lang="en-US" dirty="0" smtClean="0"/>
              <a:t> caused by</a:t>
            </a:r>
          </a:p>
          <a:p>
            <a:r>
              <a:rPr lang="en-US" i="1" dirty="0" err="1" smtClean="0">
                <a:solidFill>
                  <a:srgbClr val="FF0000"/>
                </a:solidFill>
              </a:rPr>
              <a:t>Actinomycetes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madurai</a:t>
            </a:r>
            <a:endParaRPr lang="en-US" i="1" dirty="0" smtClean="0">
              <a:solidFill>
                <a:srgbClr val="FF0000"/>
              </a:solidFill>
            </a:endParaRPr>
          </a:p>
          <a:p>
            <a:r>
              <a:rPr lang="en-US" i="1" dirty="0" err="1" smtClean="0">
                <a:solidFill>
                  <a:srgbClr val="FF0000"/>
                </a:solidFill>
              </a:rPr>
              <a:t>Actinomycetes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israelli</a:t>
            </a:r>
            <a:endParaRPr lang="en-US" i="1" dirty="0" smtClean="0">
              <a:solidFill>
                <a:srgbClr val="FF0000"/>
              </a:solidFill>
            </a:endParaRPr>
          </a:p>
          <a:p>
            <a:r>
              <a:rPr lang="en-US" i="1" dirty="0" err="1" smtClean="0">
                <a:solidFill>
                  <a:srgbClr val="FF0000"/>
                </a:solidFill>
              </a:rPr>
              <a:t>Nocardia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caviae</a:t>
            </a:r>
            <a:endParaRPr lang="en-US" i="1" dirty="0" smtClean="0">
              <a:solidFill>
                <a:srgbClr val="FF0000"/>
              </a:solidFill>
            </a:endParaRPr>
          </a:p>
          <a:p>
            <a:r>
              <a:rPr lang="en-US" i="1" dirty="0" err="1" smtClean="0">
                <a:solidFill>
                  <a:srgbClr val="FF0000"/>
                </a:solidFill>
              </a:rPr>
              <a:t>Nocardia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farcinica</a:t>
            </a:r>
            <a:endParaRPr lang="en-US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Emycotic</a:t>
            </a:r>
            <a:r>
              <a:rPr lang="en-US" dirty="0" smtClean="0"/>
              <a:t> </a:t>
            </a:r>
            <a:r>
              <a:rPr lang="en-US" dirty="0" err="1" smtClean="0"/>
              <a:t>mycetoma</a:t>
            </a:r>
            <a:r>
              <a:rPr lang="en-US" dirty="0" smtClean="0"/>
              <a:t> by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err="1" smtClean="0">
                <a:solidFill>
                  <a:srgbClr val="FF0000"/>
                </a:solidFill>
              </a:rPr>
              <a:t>Allescheria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boydii</a:t>
            </a:r>
            <a:endParaRPr lang="en-US" i="1" dirty="0" smtClean="0">
              <a:solidFill>
                <a:srgbClr val="FF0000"/>
              </a:solidFill>
            </a:endParaRPr>
          </a:p>
          <a:p>
            <a:r>
              <a:rPr lang="en-US" i="1" dirty="0" err="1" smtClean="0">
                <a:solidFill>
                  <a:srgbClr val="FF0000"/>
                </a:solidFill>
              </a:rPr>
              <a:t>Curvularia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geniculata</a:t>
            </a:r>
            <a:endParaRPr lang="en-US" i="1" dirty="0" smtClean="0">
              <a:solidFill>
                <a:srgbClr val="FF0000"/>
              </a:solidFill>
            </a:endParaRPr>
          </a:p>
          <a:p>
            <a:r>
              <a:rPr lang="en-US" i="1" dirty="0" err="1" smtClean="0">
                <a:solidFill>
                  <a:srgbClr val="FF0000"/>
                </a:solidFill>
              </a:rPr>
              <a:t>Monosporium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apiospermum</a:t>
            </a:r>
            <a:endParaRPr lang="en-US" i="1" dirty="0" smtClean="0">
              <a:solidFill>
                <a:srgbClr val="FF0000"/>
              </a:solidFill>
            </a:endParaRPr>
          </a:p>
          <a:p>
            <a:r>
              <a:rPr lang="en-US" i="1" dirty="0" err="1" smtClean="0">
                <a:solidFill>
                  <a:srgbClr val="FF0000"/>
                </a:solidFill>
              </a:rPr>
              <a:t>Helminthosporium</a:t>
            </a:r>
            <a:r>
              <a:rPr lang="en-US" i="1" dirty="0" smtClean="0">
                <a:solidFill>
                  <a:srgbClr val="FF0000"/>
                </a:solidFill>
              </a:rPr>
              <a:t> species</a:t>
            </a:r>
            <a:endParaRPr lang="en-US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Direct microscopic examination of pus containing granules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actinomycotic</a:t>
            </a:r>
            <a:r>
              <a:rPr lang="en-US" dirty="0" smtClean="0"/>
              <a:t> </a:t>
            </a:r>
            <a:r>
              <a:rPr lang="en-US" dirty="0" err="1" smtClean="0"/>
              <a:t>mycetoma</a:t>
            </a:r>
            <a:r>
              <a:rPr lang="en-US" dirty="0" smtClean="0"/>
              <a:t> large </a:t>
            </a:r>
            <a:r>
              <a:rPr lang="en-US" dirty="0" err="1" smtClean="0"/>
              <a:t>sulphur</a:t>
            </a:r>
            <a:r>
              <a:rPr lang="en-US" dirty="0" smtClean="0"/>
              <a:t> granules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Eumucotic</a:t>
            </a:r>
            <a:r>
              <a:rPr lang="en-US" dirty="0" smtClean="0"/>
              <a:t> </a:t>
            </a:r>
            <a:r>
              <a:rPr lang="en-US" dirty="0" err="1" smtClean="0"/>
              <a:t>mycetoma</a:t>
            </a:r>
            <a:r>
              <a:rPr lang="en-US" dirty="0" smtClean="0"/>
              <a:t> granules are small irregular brown or black</a:t>
            </a:r>
          </a:p>
          <a:p>
            <a:r>
              <a:rPr lang="en-US" dirty="0" smtClean="0"/>
              <a:t>When this granules are </a:t>
            </a:r>
            <a:r>
              <a:rPr lang="en-US" dirty="0" err="1" smtClean="0"/>
              <a:t>are</a:t>
            </a:r>
            <a:r>
              <a:rPr lang="en-US" dirty="0" smtClean="0"/>
              <a:t> examined microscopically, in </a:t>
            </a:r>
            <a:r>
              <a:rPr lang="en-US" dirty="0" err="1" smtClean="0"/>
              <a:t>Actinomycotic</a:t>
            </a:r>
            <a:r>
              <a:rPr lang="en-US" dirty="0" smtClean="0"/>
              <a:t> </a:t>
            </a:r>
            <a:r>
              <a:rPr lang="en-US" dirty="0" err="1" smtClean="0"/>
              <a:t>mycetoma</a:t>
            </a:r>
            <a:r>
              <a:rPr lang="en-US" dirty="0" smtClean="0"/>
              <a:t> thin </a:t>
            </a:r>
            <a:r>
              <a:rPr lang="en-US" dirty="0" err="1" smtClean="0"/>
              <a:t>hyphae</a:t>
            </a:r>
            <a:r>
              <a:rPr lang="en-US" dirty="0" smtClean="0"/>
              <a:t> of 0.5-1</a:t>
            </a:r>
            <a:r>
              <a:rPr lang="el-GR" dirty="0" smtClean="0"/>
              <a:t>μ</a:t>
            </a:r>
            <a:r>
              <a:rPr lang="en-US" dirty="0" smtClean="0"/>
              <a:t>m and in case of </a:t>
            </a:r>
            <a:r>
              <a:rPr lang="en-US" dirty="0" err="1" smtClean="0"/>
              <a:t>eumycotic</a:t>
            </a:r>
            <a:r>
              <a:rPr lang="en-US" dirty="0" smtClean="0"/>
              <a:t> </a:t>
            </a:r>
            <a:r>
              <a:rPr lang="en-US" dirty="0" err="1" smtClean="0"/>
              <a:t>mycetoma</a:t>
            </a:r>
            <a:r>
              <a:rPr lang="en-US" dirty="0" smtClean="0"/>
              <a:t> </a:t>
            </a:r>
            <a:r>
              <a:rPr lang="en-US" dirty="0" err="1" smtClean="0"/>
              <a:t>hyphae</a:t>
            </a:r>
            <a:r>
              <a:rPr lang="en-US" dirty="0" smtClean="0"/>
              <a:t> are long intertwined with 2-5</a:t>
            </a:r>
            <a:r>
              <a:rPr lang="el-GR" dirty="0" smtClean="0"/>
              <a:t>μ</a:t>
            </a:r>
            <a:r>
              <a:rPr lang="en-US" dirty="0" smtClean="0"/>
              <a:t>m  and large number of </a:t>
            </a:r>
            <a:r>
              <a:rPr lang="en-US" dirty="0" err="1" smtClean="0"/>
              <a:t>chlamydospores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Rhinosporidium</a:t>
            </a:r>
            <a:r>
              <a:rPr lang="en-US" dirty="0" smtClean="0"/>
              <a:t> </a:t>
            </a:r>
            <a:r>
              <a:rPr lang="en-US" dirty="0" err="1" smtClean="0"/>
              <a:t>seeberi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Rhinosporidium</a:t>
            </a:r>
            <a:r>
              <a:rPr lang="en-US" dirty="0" smtClean="0"/>
              <a:t> </a:t>
            </a:r>
            <a:r>
              <a:rPr lang="en-US" dirty="0" err="1" smtClean="0"/>
              <a:t>seeberi</a:t>
            </a:r>
            <a:r>
              <a:rPr lang="en-US" dirty="0" smtClean="0"/>
              <a:t> is a fungus-like organism which has not been cultured on inert media but has     been maintained in </a:t>
            </a:r>
            <a:r>
              <a:rPr lang="en-US" dirty="0" err="1" smtClean="0"/>
              <a:t>monolayers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rgbClr val="FF0000"/>
                </a:solidFill>
              </a:rPr>
              <a:t>human rectal </a:t>
            </a:r>
            <a:r>
              <a:rPr lang="en-US" dirty="0" err="1" smtClean="0">
                <a:solidFill>
                  <a:srgbClr val="FF0000"/>
                </a:solidFill>
              </a:rPr>
              <a:t>tumour</a:t>
            </a:r>
            <a:r>
              <a:rPr lang="en-US" dirty="0" smtClean="0">
                <a:solidFill>
                  <a:srgbClr val="FF0000"/>
                </a:solidFill>
              </a:rPr>
              <a:t> cells</a:t>
            </a:r>
          </a:p>
          <a:p>
            <a:r>
              <a:rPr lang="en-US" dirty="0" err="1" smtClean="0"/>
              <a:t>Rhinosporidiosis</a:t>
            </a:r>
            <a:r>
              <a:rPr lang="en-US" dirty="0" smtClean="0"/>
              <a:t>, a sporadic, non-contagious, </a:t>
            </a:r>
            <a:r>
              <a:rPr lang="en-US" dirty="0" err="1" smtClean="0"/>
              <a:t>pyogranulomatous</a:t>
            </a:r>
            <a:r>
              <a:rPr lang="en-US" dirty="0" smtClean="0"/>
              <a:t> infection of the skin or mucosa, has been recorded in horses, dogs, cattle, goats, waterfowl and humans.</a:t>
            </a:r>
          </a:p>
          <a:p>
            <a:r>
              <a:rPr lang="en-US" dirty="0" smtClean="0"/>
              <a:t>Cases occur predominantly in tropical and subtropical regions, particularly in </a:t>
            </a:r>
            <a:r>
              <a:rPr lang="en-US" dirty="0" smtClean="0">
                <a:solidFill>
                  <a:srgbClr val="FF0000"/>
                </a:solidFill>
              </a:rPr>
              <a:t>Sri Lanka, southern India and Argentina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1650" y="3657600"/>
            <a:ext cx="257175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7950" y="3657600"/>
            <a:ext cx="29146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" y="3657600"/>
            <a:ext cx="25527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1143000" y="1905000"/>
            <a:ext cx="7010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There are three important genera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Trichophyton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Microsporon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>
                <a:solidFill>
                  <a:srgbClr val="FF0000"/>
                </a:solidFill>
              </a:rPr>
              <a:t>Epidermophyton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This organism are classified under </a:t>
            </a:r>
            <a:r>
              <a:rPr lang="en-US" dirty="0" err="1" smtClean="0"/>
              <a:t>Ascomycetes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28600" y="5715000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Epidermophyton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5754469"/>
            <a:ext cx="168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Trichophyton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72200" y="5754469"/>
            <a:ext cx="1510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Microsporon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924800" cy="487375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It is generally considered </a:t>
            </a:r>
            <a:r>
              <a:rPr lang="en-US" dirty="0" smtClean="0">
                <a:solidFill>
                  <a:srgbClr val="FF0000"/>
                </a:solidFill>
              </a:rPr>
              <a:t>that stagnant water and possibly soil</a:t>
            </a:r>
            <a:r>
              <a:rPr lang="en-US" dirty="0" smtClean="0"/>
              <a:t> are the natural habitats of the organism</a:t>
            </a:r>
          </a:p>
          <a:p>
            <a:r>
              <a:rPr lang="en-US" i="1" dirty="0" err="1" smtClean="0"/>
              <a:t>Rhinosporidium</a:t>
            </a:r>
            <a:r>
              <a:rPr lang="en-US" i="1" dirty="0" smtClean="0"/>
              <a:t> </a:t>
            </a:r>
            <a:r>
              <a:rPr lang="en-US" i="1" dirty="0" err="1" smtClean="0"/>
              <a:t>seeberi</a:t>
            </a:r>
            <a:r>
              <a:rPr lang="en-US" i="1" dirty="0" smtClean="0"/>
              <a:t> is of low pathogenic potential and disseminated infection is rare</a:t>
            </a:r>
          </a:p>
          <a:p>
            <a:r>
              <a:rPr lang="en-US" i="1" dirty="0" smtClean="0"/>
              <a:t>The life </a:t>
            </a:r>
            <a:r>
              <a:rPr lang="en-US" dirty="0" smtClean="0"/>
              <a:t>cycle of the organism is uncertain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Rhinosporidiosis</a:t>
            </a:r>
            <a:r>
              <a:rPr lang="en-US" dirty="0" smtClean="0"/>
              <a:t> presents most commonly as a </a:t>
            </a:r>
            <a:r>
              <a:rPr lang="en-US" dirty="0" smtClean="0">
                <a:solidFill>
                  <a:srgbClr val="0070C0"/>
                </a:solidFill>
              </a:rPr>
              <a:t>chronic </a:t>
            </a:r>
            <a:r>
              <a:rPr lang="en-US" dirty="0" err="1" smtClean="0">
                <a:solidFill>
                  <a:srgbClr val="0070C0"/>
                </a:solidFill>
              </a:rPr>
              <a:t>polypous</a:t>
            </a:r>
            <a:r>
              <a:rPr lang="en-US" dirty="0" smtClean="0">
                <a:solidFill>
                  <a:srgbClr val="0070C0"/>
                </a:solidFill>
              </a:rPr>
              <a:t> rhinitis characterized by the presence of large sporangia (100 to 400 </a:t>
            </a:r>
            <a:r>
              <a:rPr lang="en-US" dirty="0" err="1" smtClean="0">
                <a:solidFill>
                  <a:srgbClr val="0070C0"/>
                </a:solidFill>
              </a:rPr>
              <a:t>μm</a:t>
            </a:r>
            <a:r>
              <a:rPr lang="en-US" dirty="0" smtClean="0">
                <a:solidFill>
                  <a:srgbClr val="0070C0"/>
                </a:solidFill>
              </a:rPr>
              <a:t> in diameter) in affected tissues</a:t>
            </a:r>
          </a:p>
          <a:p>
            <a:r>
              <a:rPr lang="en-US" dirty="0" smtClean="0"/>
              <a:t> The sporangia, which have double-contoured cell walls with an outer </a:t>
            </a:r>
            <a:r>
              <a:rPr lang="en-US" dirty="0" err="1" smtClean="0"/>
              <a:t>chitinous</a:t>
            </a:r>
            <a:r>
              <a:rPr lang="en-US" dirty="0" smtClean="0"/>
              <a:t> layer and an inner layer of cellulose, contain up to 16,000 </a:t>
            </a:r>
            <a:r>
              <a:rPr lang="en-US" dirty="0" err="1" smtClean="0"/>
              <a:t>endospores</a:t>
            </a:r>
            <a:r>
              <a:rPr lang="en-US" dirty="0" smtClean="0"/>
              <a:t> (approximately 7 </a:t>
            </a:r>
            <a:r>
              <a:rPr lang="en-US" dirty="0" err="1" smtClean="0"/>
              <a:t>μm</a:t>
            </a:r>
            <a:r>
              <a:rPr lang="en-US" dirty="0" smtClean="0"/>
              <a:t> in diameter)</a:t>
            </a:r>
          </a:p>
          <a:p>
            <a:r>
              <a:rPr lang="en-US" dirty="0" smtClean="0"/>
              <a:t>Mature </a:t>
            </a:r>
            <a:r>
              <a:rPr lang="en-US" dirty="0" err="1" smtClean="0"/>
              <a:t>endospores</a:t>
            </a:r>
            <a:r>
              <a:rPr lang="en-US" dirty="0" smtClean="0"/>
              <a:t> can be stained by the PAS and </a:t>
            </a:r>
            <a:r>
              <a:rPr lang="en-US" dirty="0" err="1" smtClean="0"/>
              <a:t>methenamine</a:t>
            </a:r>
            <a:r>
              <a:rPr lang="en-US" dirty="0" smtClean="0"/>
              <a:t> silver methods</a:t>
            </a:r>
          </a:p>
          <a:p>
            <a:r>
              <a:rPr lang="en-US" dirty="0" smtClean="0"/>
              <a:t> Several electron-dense bodies (1.5 to 2.0μm in diameter) containing DNA are present in the </a:t>
            </a:r>
            <a:r>
              <a:rPr lang="en-US" dirty="0" err="1" smtClean="0"/>
              <a:t>endospores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62675" y="-76200"/>
            <a:ext cx="260032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6705600" cy="4873752"/>
          </a:xfrm>
        </p:spPr>
        <p:txBody>
          <a:bodyPr>
            <a:normAutofit/>
          </a:bodyPr>
          <a:lstStyle/>
          <a:p>
            <a:r>
              <a:rPr lang="en-US" dirty="0" smtClean="0"/>
              <a:t>The polyps, which may be sessile or </a:t>
            </a:r>
            <a:r>
              <a:rPr lang="en-US" dirty="0" err="1" smtClean="0"/>
              <a:t>pedunculated</a:t>
            </a:r>
            <a:r>
              <a:rPr lang="en-US" dirty="0" smtClean="0"/>
              <a:t> and up to 3cm in diameter, are composed of soft    </a:t>
            </a:r>
            <a:r>
              <a:rPr lang="en-US" dirty="0" err="1" smtClean="0"/>
              <a:t>fibromyxomatous</a:t>
            </a:r>
            <a:r>
              <a:rPr lang="en-US" dirty="0" smtClean="0"/>
              <a:t> </a:t>
            </a:r>
            <a:r>
              <a:rPr lang="en-US" dirty="0" err="1" smtClean="0"/>
              <a:t>stromal</a:t>
            </a:r>
            <a:r>
              <a:rPr lang="en-US" dirty="0" smtClean="0"/>
              <a:t> tissue covered by  epithelium</a:t>
            </a:r>
          </a:p>
          <a:p>
            <a:r>
              <a:rPr lang="en-US" dirty="0" smtClean="0"/>
              <a:t>Mature sporangia may be detectable grossly</a:t>
            </a:r>
          </a:p>
          <a:p>
            <a:pPr>
              <a:buNone/>
            </a:pPr>
            <a:r>
              <a:rPr lang="en-US" dirty="0" smtClean="0"/>
              <a:t>   in the </a:t>
            </a:r>
            <a:r>
              <a:rPr lang="en-US" dirty="0" err="1" smtClean="0"/>
              <a:t>stroma</a:t>
            </a:r>
            <a:r>
              <a:rPr lang="en-US" dirty="0" smtClean="0"/>
              <a:t> as minute white spots</a:t>
            </a:r>
          </a:p>
          <a:p>
            <a:r>
              <a:rPr lang="en-US" dirty="0" smtClean="0"/>
              <a:t> Cellular response to sporangia is sparse except when they rupture.</a:t>
            </a:r>
          </a:p>
          <a:p>
            <a:r>
              <a:rPr lang="en-US" dirty="0" smtClean="0"/>
              <a:t>The release of </a:t>
            </a:r>
            <a:r>
              <a:rPr lang="en-US" dirty="0" err="1" smtClean="0"/>
              <a:t>endospores</a:t>
            </a:r>
            <a:r>
              <a:rPr lang="en-US" dirty="0" smtClean="0"/>
              <a:t> elicits a marked </a:t>
            </a:r>
            <a:r>
              <a:rPr lang="en-US" dirty="0" err="1" smtClean="0"/>
              <a:t>pyogranulomatous</a:t>
            </a:r>
            <a:r>
              <a:rPr lang="en-US" dirty="0" smtClean="0"/>
              <a:t> reaction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4600" y="76200"/>
            <a:ext cx="258127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reddish brown polyps in </a:t>
            </a:r>
            <a:r>
              <a:rPr lang="en-US" dirty="0" err="1" smtClean="0"/>
              <a:t>rhinosporidiosis</a:t>
            </a:r>
            <a:r>
              <a:rPr lang="en-US" dirty="0" smtClean="0"/>
              <a:t> may project from the </a:t>
            </a:r>
            <a:r>
              <a:rPr lang="en-US" dirty="0" err="1" smtClean="0"/>
              <a:t>nares</a:t>
            </a:r>
            <a:r>
              <a:rPr lang="en-US" dirty="0" smtClean="0"/>
              <a:t> and can occlude the nasal passages</a:t>
            </a:r>
          </a:p>
          <a:p>
            <a:r>
              <a:rPr lang="en-US" dirty="0" smtClean="0"/>
              <a:t>Noisy breathing may be exacerbated by exercise</a:t>
            </a:r>
          </a:p>
          <a:p>
            <a:r>
              <a:rPr lang="en-US" dirty="0" smtClean="0"/>
              <a:t>Nasal discharge is usually present and </a:t>
            </a:r>
            <a:r>
              <a:rPr lang="en-US" dirty="0" err="1" smtClean="0"/>
              <a:t>epistaxis</a:t>
            </a:r>
            <a:r>
              <a:rPr lang="en-US" dirty="0" smtClean="0"/>
              <a:t> may occur.</a:t>
            </a:r>
          </a:p>
          <a:p>
            <a:r>
              <a:rPr lang="en-US" dirty="0" smtClean="0"/>
              <a:t>cryosurgery or </a:t>
            </a:r>
            <a:r>
              <a:rPr lang="en-US" dirty="0" err="1" smtClean="0"/>
              <a:t>electrocauterization</a:t>
            </a:r>
            <a:r>
              <a:rPr lang="en-US" dirty="0" smtClean="0"/>
              <a:t> is suggested to avoid excessive bleeding</a:t>
            </a:r>
          </a:p>
          <a:p>
            <a:r>
              <a:rPr lang="en-US" dirty="0" err="1" smtClean="0"/>
              <a:t>Diaminodiphenylsulphone</a:t>
            </a:r>
            <a:r>
              <a:rPr lang="en-US" dirty="0" smtClean="0"/>
              <a:t>(</a:t>
            </a:r>
            <a:r>
              <a:rPr lang="en-US" dirty="0" err="1" smtClean="0"/>
              <a:t>dapsone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15025" y="4772025"/>
            <a:ext cx="246697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Diagnosis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6019800" cy="4873752"/>
          </a:xfrm>
        </p:spPr>
        <p:txBody>
          <a:bodyPr>
            <a:normAutofit/>
          </a:bodyPr>
          <a:lstStyle/>
          <a:p>
            <a:r>
              <a:rPr lang="en-US" dirty="0" smtClean="0"/>
              <a:t>Nasal </a:t>
            </a:r>
            <a:r>
              <a:rPr lang="en-US" dirty="0" err="1" smtClean="0"/>
              <a:t>polyposis</a:t>
            </a:r>
            <a:r>
              <a:rPr lang="en-US" dirty="0" smtClean="0"/>
              <a:t> may suggest the presence of the condition.</a:t>
            </a:r>
          </a:p>
          <a:p>
            <a:r>
              <a:rPr lang="en-US" dirty="0" smtClean="0"/>
              <a:t>Specimens for laboratory examination should include biopsy material and scrapings from lesions.</a:t>
            </a:r>
          </a:p>
          <a:p>
            <a:r>
              <a:rPr lang="en-US" dirty="0" smtClean="0"/>
              <a:t>Cytological examination demonstrates a </a:t>
            </a:r>
            <a:r>
              <a:rPr lang="en-US" dirty="0" err="1" smtClean="0"/>
              <a:t>neutrophilic</a:t>
            </a:r>
            <a:r>
              <a:rPr lang="en-US" dirty="0" smtClean="0"/>
              <a:t> response and many </a:t>
            </a:r>
            <a:r>
              <a:rPr lang="en-US" dirty="0" err="1" smtClean="0"/>
              <a:t>endospores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Neutrophils</a:t>
            </a:r>
            <a:r>
              <a:rPr lang="en-US" dirty="0" smtClean="0"/>
              <a:t> form aggregates around </a:t>
            </a:r>
            <a:r>
              <a:rPr lang="en-US" dirty="0" err="1" smtClean="0"/>
              <a:t>endospores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Sporangia can be demonstrated </a:t>
            </a:r>
            <a:r>
              <a:rPr lang="en-US" dirty="0" err="1" smtClean="0"/>
              <a:t>histologically</a:t>
            </a:r>
            <a:r>
              <a:rPr lang="en-US" dirty="0" smtClean="0"/>
              <a:t> in tissue sections.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81725" y="457200"/>
            <a:ext cx="258127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3248025"/>
            <a:ext cx="246697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Systemic mycoses- </a:t>
            </a:r>
            <a:r>
              <a:rPr lang="en-US" dirty="0" err="1" smtClean="0"/>
              <a:t>Zygomycoses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Caused by organism belonging to the class </a:t>
            </a:r>
            <a:r>
              <a:rPr lang="en-US" dirty="0" err="1" smtClean="0"/>
              <a:t>zygomycetes</a:t>
            </a:r>
            <a:r>
              <a:rPr lang="en-US" dirty="0" smtClean="0"/>
              <a:t> and order </a:t>
            </a:r>
            <a:r>
              <a:rPr lang="en-US" dirty="0" err="1" smtClean="0"/>
              <a:t>mucorales</a:t>
            </a:r>
            <a:endParaRPr lang="en-US" dirty="0" smtClean="0"/>
          </a:p>
          <a:p>
            <a:r>
              <a:rPr lang="en-US" dirty="0" smtClean="0"/>
              <a:t>So this disease also known as </a:t>
            </a:r>
            <a:r>
              <a:rPr lang="en-US" dirty="0" err="1" smtClean="0">
                <a:solidFill>
                  <a:srgbClr val="FF0000"/>
                </a:solidFill>
              </a:rPr>
              <a:t>mucor</a:t>
            </a:r>
            <a:r>
              <a:rPr lang="en-US" dirty="0" smtClean="0">
                <a:solidFill>
                  <a:srgbClr val="FF0000"/>
                </a:solidFill>
              </a:rPr>
              <a:t> mycosis</a:t>
            </a:r>
          </a:p>
          <a:p>
            <a:r>
              <a:rPr lang="en-US" dirty="0" smtClean="0"/>
              <a:t>This fungi are commonly known as </a:t>
            </a:r>
            <a:r>
              <a:rPr lang="en-US" dirty="0" smtClean="0">
                <a:solidFill>
                  <a:srgbClr val="FF0000"/>
                </a:solidFill>
              </a:rPr>
              <a:t>pin molds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0000"/>
                </a:solidFill>
              </a:rPr>
              <a:t>bread molds </a:t>
            </a:r>
            <a:r>
              <a:rPr lang="en-US" dirty="0" smtClean="0"/>
              <a:t>because their dark sporangia resemble to pin heads and they are often found </a:t>
            </a:r>
            <a:r>
              <a:rPr lang="en-US" dirty="0" err="1" smtClean="0"/>
              <a:t>growin</a:t>
            </a:r>
            <a:r>
              <a:rPr lang="en-US" dirty="0" smtClean="0"/>
              <a:t> on stale bread</a:t>
            </a:r>
          </a:p>
          <a:p>
            <a:r>
              <a:rPr lang="en-US" dirty="0" smtClean="0"/>
              <a:t>The organism which are important to animals are </a:t>
            </a:r>
            <a:r>
              <a:rPr lang="en-US" dirty="0" err="1" smtClean="0"/>
              <a:t>rhizopus</a:t>
            </a:r>
            <a:r>
              <a:rPr lang="en-US" dirty="0" smtClean="0"/>
              <a:t>, </a:t>
            </a:r>
            <a:r>
              <a:rPr lang="en-US" dirty="0" err="1" smtClean="0"/>
              <a:t>mucor</a:t>
            </a:r>
            <a:r>
              <a:rPr lang="en-US" dirty="0" smtClean="0"/>
              <a:t>, </a:t>
            </a:r>
            <a:r>
              <a:rPr lang="en-US" dirty="0" err="1" smtClean="0"/>
              <a:t>absidia</a:t>
            </a:r>
            <a:r>
              <a:rPr lang="en-US" dirty="0" smtClean="0"/>
              <a:t>, </a:t>
            </a:r>
            <a:r>
              <a:rPr lang="en-US" dirty="0" err="1" smtClean="0"/>
              <a:t>rhizomucor</a:t>
            </a:r>
            <a:r>
              <a:rPr lang="en-US" dirty="0" smtClean="0"/>
              <a:t> and </a:t>
            </a:r>
            <a:r>
              <a:rPr lang="en-US" dirty="0" err="1" smtClean="0"/>
              <a:t>mortierella</a:t>
            </a:r>
            <a:endParaRPr lang="en-US" dirty="0" smtClean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295399"/>
            <a:ext cx="4887451" cy="4865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organism are saprophytes and infection occur by ingestion and inhalation</a:t>
            </a:r>
          </a:p>
          <a:p>
            <a:r>
              <a:rPr lang="en-US" dirty="0" smtClean="0"/>
              <a:t>Characteristic lesions are </a:t>
            </a:r>
            <a:r>
              <a:rPr lang="en-US" dirty="0" smtClean="0">
                <a:solidFill>
                  <a:srgbClr val="FF0000"/>
                </a:solidFill>
              </a:rPr>
              <a:t>deep ulcers in stomach and intestine. </a:t>
            </a:r>
          </a:p>
          <a:p>
            <a:r>
              <a:rPr lang="en-US" dirty="0" smtClean="0"/>
              <a:t>In pigs ulceration of  </a:t>
            </a:r>
            <a:r>
              <a:rPr lang="en-US" dirty="0" err="1" smtClean="0"/>
              <a:t>mediastinal</a:t>
            </a:r>
            <a:r>
              <a:rPr lang="en-US" dirty="0" smtClean="0"/>
              <a:t> and </a:t>
            </a:r>
            <a:r>
              <a:rPr lang="en-US" dirty="0" err="1" smtClean="0"/>
              <a:t>submandibular</a:t>
            </a:r>
            <a:r>
              <a:rPr lang="en-US" dirty="0" smtClean="0"/>
              <a:t> lymph nodes is common</a:t>
            </a:r>
          </a:p>
          <a:p>
            <a:r>
              <a:rPr lang="en-US" dirty="0" smtClean="0"/>
              <a:t>These organism are important causes of </a:t>
            </a:r>
            <a:r>
              <a:rPr lang="en-US" dirty="0" err="1" smtClean="0">
                <a:solidFill>
                  <a:srgbClr val="FF0000"/>
                </a:solidFill>
              </a:rPr>
              <a:t>mycotic</a:t>
            </a:r>
            <a:r>
              <a:rPr lang="en-US" dirty="0" smtClean="0">
                <a:solidFill>
                  <a:srgbClr val="FF0000"/>
                </a:solidFill>
              </a:rPr>
              <a:t> abortion in cattle</a:t>
            </a:r>
          </a:p>
          <a:p>
            <a:r>
              <a:rPr lang="en-US" dirty="0" smtClean="0"/>
              <a:t>Abortion occur in late gestation and is often linked to </a:t>
            </a:r>
            <a:r>
              <a:rPr lang="en-US" dirty="0" err="1" smtClean="0"/>
              <a:t>mouldy</a:t>
            </a:r>
            <a:r>
              <a:rPr lang="en-US" dirty="0" smtClean="0"/>
              <a:t> hay or silage. The location of lesions on cotyledons suggest </a:t>
            </a:r>
            <a:r>
              <a:rPr lang="en-US" dirty="0" err="1" smtClean="0"/>
              <a:t>haematogenous</a:t>
            </a:r>
            <a:r>
              <a:rPr lang="en-US" dirty="0" smtClean="0"/>
              <a:t> infection of uterus.</a:t>
            </a:r>
          </a:p>
          <a:p>
            <a:r>
              <a:rPr lang="en-US" dirty="0" smtClean="0"/>
              <a:t>Placenta has a woolen /thick appearance . Characteristic ring worm lesions are seen in fetus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Organelles are enlarged </a:t>
            </a:r>
          </a:p>
          <a:p>
            <a:r>
              <a:rPr lang="en-US" dirty="0" smtClean="0"/>
              <a:t>Inter </a:t>
            </a:r>
            <a:r>
              <a:rPr lang="en-US" dirty="0" err="1" smtClean="0"/>
              <a:t>cotyledonary</a:t>
            </a:r>
            <a:r>
              <a:rPr lang="en-US" dirty="0" smtClean="0"/>
              <a:t> area is thick and leathery in appearance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1" y="2971800"/>
            <a:ext cx="4478440" cy="3073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Lactophenol</a:t>
            </a:r>
            <a:r>
              <a:rPr lang="en-US" dirty="0" smtClean="0"/>
              <a:t> cotton blue staining of clinical material </a:t>
            </a:r>
          </a:p>
          <a:p>
            <a:r>
              <a:rPr lang="en-US" dirty="0" smtClean="0"/>
              <a:t>Clinical material include cotyledons, uterine tissue and fetal tissue, fetal stomach contents</a:t>
            </a:r>
          </a:p>
          <a:p>
            <a:r>
              <a:rPr lang="en-US" dirty="0" smtClean="0"/>
              <a:t>On examination numerous broad non </a:t>
            </a:r>
            <a:r>
              <a:rPr lang="en-US" dirty="0" err="1" smtClean="0"/>
              <a:t>septate</a:t>
            </a:r>
            <a:r>
              <a:rPr lang="en-US" dirty="0" smtClean="0"/>
              <a:t> </a:t>
            </a:r>
            <a:r>
              <a:rPr lang="en-US" dirty="0" err="1" smtClean="0"/>
              <a:t>hypahe</a:t>
            </a:r>
            <a:r>
              <a:rPr lang="en-US" dirty="0" smtClean="0"/>
              <a:t> are seen</a:t>
            </a:r>
          </a:p>
          <a:p>
            <a:r>
              <a:rPr lang="en-US" dirty="0" smtClean="0"/>
              <a:t>Demonstration of </a:t>
            </a:r>
            <a:r>
              <a:rPr lang="en-US" dirty="0" err="1" smtClean="0"/>
              <a:t>hyphae</a:t>
            </a:r>
            <a:r>
              <a:rPr lang="en-US" dirty="0" smtClean="0"/>
              <a:t> in tissue section by periodic acid </a:t>
            </a:r>
            <a:r>
              <a:rPr lang="en-US" dirty="0" err="1" smtClean="0"/>
              <a:t>schiff</a:t>
            </a:r>
            <a:r>
              <a:rPr lang="en-US" dirty="0" smtClean="0"/>
              <a:t> method</a:t>
            </a:r>
          </a:p>
          <a:p>
            <a:r>
              <a:rPr lang="en-US" dirty="0" err="1" smtClean="0"/>
              <a:t>Gomori’s</a:t>
            </a:r>
            <a:r>
              <a:rPr lang="en-US" dirty="0" smtClean="0"/>
              <a:t> staining method and Gridley’s staining method</a:t>
            </a:r>
          </a:p>
          <a:p>
            <a:r>
              <a:rPr lang="en-US" dirty="0" smtClean="0"/>
              <a:t>Demonstration in tissue by FAT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Isolation of organism on SDA, without </a:t>
            </a:r>
            <a:r>
              <a:rPr lang="en-US" dirty="0" err="1" smtClean="0"/>
              <a:t>cycloheximide</a:t>
            </a:r>
            <a:r>
              <a:rPr lang="en-US" dirty="0" smtClean="0"/>
              <a:t> because it is saprophytic fungi</a:t>
            </a:r>
          </a:p>
          <a:p>
            <a:r>
              <a:rPr lang="en-US" dirty="0" smtClean="0"/>
              <a:t>Incubate aerobically at 37</a:t>
            </a:r>
            <a:r>
              <a:rPr lang="en-US" baseline="30000" dirty="0" smtClean="0"/>
              <a:t>o</a:t>
            </a:r>
            <a:r>
              <a:rPr lang="en-US" dirty="0" smtClean="0"/>
              <a:t>C for 5 days. Colonies are having a </a:t>
            </a:r>
            <a:r>
              <a:rPr lang="en-US" dirty="0" err="1" smtClean="0"/>
              <a:t>greyish</a:t>
            </a:r>
            <a:r>
              <a:rPr lang="en-US" dirty="0" smtClean="0"/>
              <a:t> wooly appearance </a:t>
            </a:r>
          </a:p>
          <a:p>
            <a:r>
              <a:rPr lang="en-US" dirty="0" smtClean="0"/>
              <a:t>Growth is abundant, so the mycelia can raise the lid of </a:t>
            </a:r>
            <a:r>
              <a:rPr lang="en-US" dirty="0" err="1" smtClean="0"/>
              <a:t>petridish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Based on tropism </a:t>
            </a:r>
            <a:r>
              <a:rPr lang="en-US" dirty="0" err="1" smtClean="0"/>
              <a:t>dermatophytes</a:t>
            </a:r>
            <a:r>
              <a:rPr lang="en-US" dirty="0" smtClean="0"/>
              <a:t> are classified as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Zoophilic</a:t>
            </a:r>
            <a:r>
              <a:rPr lang="en-US" dirty="0" smtClean="0"/>
              <a:t>- present in animals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i="1" dirty="0" err="1" smtClean="0">
                <a:solidFill>
                  <a:srgbClr val="002060"/>
                </a:solidFill>
              </a:rPr>
              <a:t>Microsporon</a:t>
            </a:r>
            <a:r>
              <a:rPr lang="en-US" i="1" dirty="0" smtClean="0">
                <a:solidFill>
                  <a:srgbClr val="002060"/>
                </a:solidFill>
              </a:rPr>
              <a:t> </a:t>
            </a:r>
            <a:r>
              <a:rPr lang="en-US" i="1" dirty="0" err="1" smtClean="0">
                <a:solidFill>
                  <a:srgbClr val="002060"/>
                </a:solidFill>
              </a:rPr>
              <a:t>canis</a:t>
            </a:r>
            <a:r>
              <a:rPr lang="en-US" i="1" dirty="0" smtClean="0">
                <a:solidFill>
                  <a:srgbClr val="00206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i="1" dirty="0" err="1" smtClean="0">
                <a:solidFill>
                  <a:srgbClr val="002060"/>
                </a:solidFill>
              </a:rPr>
              <a:t>Trichophyton</a:t>
            </a:r>
            <a:r>
              <a:rPr lang="en-US" i="1" dirty="0" smtClean="0">
                <a:solidFill>
                  <a:srgbClr val="002060"/>
                </a:solidFill>
              </a:rPr>
              <a:t> </a:t>
            </a:r>
            <a:r>
              <a:rPr lang="en-US" i="1" dirty="0" err="1" smtClean="0">
                <a:solidFill>
                  <a:srgbClr val="002060"/>
                </a:solidFill>
              </a:rPr>
              <a:t>verrucosum</a:t>
            </a:r>
            <a:endParaRPr lang="en-US" i="1" dirty="0" smtClean="0">
              <a:solidFill>
                <a:srgbClr val="002060"/>
              </a:solidFill>
            </a:endParaRPr>
          </a:p>
          <a:p>
            <a:r>
              <a:rPr lang="en-US" dirty="0" err="1" smtClean="0">
                <a:solidFill>
                  <a:srgbClr val="FF0000"/>
                </a:solidFill>
              </a:rPr>
              <a:t>Geophilic</a:t>
            </a:r>
            <a:r>
              <a:rPr lang="en-US" dirty="0" smtClean="0"/>
              <a:t> : Natural habitat is soil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i="1" dirty="0" smtClean="0">
                <a:solidFill>
                  <a:srgbClr val="002060"/>
                </a:solidFill>
              </a:rPr>
              <a:t>M. </a:t>
            </a:r>
            <a:r>
              <a:rPr lang="en-US" i="1" dirty="0" err="1" smtClean="0">
                <a:solidFill>
                  <a:srgbClr val="002060"/>
                </a:solidFill>
              </a:rPr>
              <a:t>gypseum</a:t>
            </a:r>
            <a:r>
              <a:rPr lang="en-US" i="1" dirty="0" smtClean="0">
                <a:solidFill>
                  <a:srgbClr val="002060"/>
                </a:solidFill>
              </a:rPr>
              <a:t>, M. </a:t>
            </a:r>
            <a:r>
              <a:rPr lang="en-US" i="1" dirty="0" err="1" smtClean="0">
                <a:solidFill>
                  <a:srgbClr val="002060"/>
                </a:solidFill>
              </a:rPr>
              <a:t>nanum</a:t>
            </a:r>
            <a:r>
              <a:rPr lang="en-US" i="1" dirty="0" smtClean="0">
                <a:solidFill>
                  <a:srgbClr val="002060"/>
                </a:solidFill>
              </a:rPr>
              <a:t>, T. </a:t>
            </a:r>
            <a:r>
              <a:rPr lang="en-US" i="1" dirty="0" err="1" smtClean="0">
                <a:solidFill>
                  <a:srgbClr val="002060"/>
                </a:solidFill>
              </a:rPr>
              <a:t>simii</a:t>
            </a:r>
            <a:endParaRPr lang="en-US" i="1" dirty="0" smtClean="0">
              <a:solidFill>
                <a:srgbClr val="002060"/>
              </a:solidFill>
            </a:endParaRPr>
          </a:p>
          <a:p>
            <a:r>
              <a:rPr lang="en-US" dirty="0" err="1" smtClean="0">
                <a:solidFill>
                  <a:srgbClr val="FF0000"/>
                </a:solidFill>
              </a:rPr>
              <a:t>Anthropophilic</a:t>
            </a:r>
            <a:r>
              <a:rPr lang="en-US" dirty="0" smtClean="0"/>
              <a:t>: Primarily infect human being</a:t>
            </a:r>
          </a:p>
          <a:p>
            <a:pPr>
              <a:buNone/>
            </a:pPr>
            <a:r>
              <a:rPr lang="en-US" dirty="0" smtClean="0"/>
              <a:t>   </a:t>
            </a:r>
            <a:r>
              <a:rPr lang="en-US" i="1" dirty="0" smtClean="0">
                <a:solidFill>
                  <a:srgbClr val="002060"/>
                </a:solidFill>
              </a:rPr>
              <a:t>T. </a:t>
            </a:r>
            <a:r>
              <a:rPr lang="en-US" i="1" dirty="0" err="1" smtClean="0">
                <a:solidFill>
                  <a:srgbClr val="002060"/>
                </a:solidFill>
              </a:rPr>
              <a:t>rubrum</a:t>
            </a:r>
            <a:r>
              <a:rPr lang="en-US" i="1" dirty="0" smtClean="0">
                <a:solidFill>
                  <a:srgbClr val="002060"/>
                </a:solidFill>
              </a:rPr>
              <a:t>, </a:t>
            </a:r>
            <a:r>
              <a:rPr lang="en-US" i="1" dirty="0" err="1" smtClean="0">
                <a:solidFill>
                  <a:srgbClr val="002060"/>
                </a:solidFill>
              </a:rPr>
              <a:t>Epidermophyton</a:t>
            </a:r>
            <a:r>
              <a:rPr lang="en-US" i="1" dirty="0" smtClean="0">
                <a:solidFill>
                  <a:srgbClr val="002060"/>
                </a:solidFill>
              </a:rPr>
              <a:t> </a:t>
            </a:r>
            <a:r>
              <a:rPr lang="en-US" i="1" dirty="0" err="1" smtClean="0">
                <a:solidFill>
                  <a:srgbClr val="002060"/>
                </a:solidFill>
              </a:rPr>
              <a:t>floccosum</a:t>
            </a:r>
            <a:endParaRPr lang="en-US" i="1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Identification based on microscopic morphology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Hyphae</a:t>
            </a:r>
            <a:r>
              <a:rPr lang="en-US" dirty="0" smtClean="0"/>
              <a:t> are non </a:t>
            </a:r>
            <a:r>
              <a:rPr lang="en-US" dirty="0" err="1" smtClean="0"/>
              <a:t>septate</a:t>
            </a:r>
            <a:r>
              <a:rPr lang="en-US" dirty="0" smtClean="0"/>
              <a:t>, broad and sporangium are sac like structure with </a:t>
            </a:r>
            <a:r>
              <a:rPr lang="en-US" dirty="0" err="1" smtClean="0"/>
              <a:t>columella</a:t>
            </a:r>
            <a:endParaRPr lang="en-US" dirty="0" smtClean="0"/>
          </a:p>
          <a:p>
            <a:r>
              <a:rPr lang="en-US" dirty="0" err="1" smtClean="0"/>
              <a:t>Sporangiospores</a:t>
            </a:r>
            <a:r>
              <a:rPr lang="en-US" dirty="0" smtClean="0"/>
              <a:t> are seen in sporangium</a:t>
            </a:r>
          </a:p>
          <a:p>
            <a:r>
              <a:rPr lang="en-US" dirty="0" smtClean="0"/>
              <a:t>The genus identification is possible by observing rhizoids which are root like structures</a:t>
            </a:r>
          </a:p>
          <a:p>
            <a:r>
              <a:rPr lang="en-US" dirty="0" smtClean="0"/>
              <a:t>Rhizoids are seen in </a:t>
            </a:r>
            <a:r>
              <a:rPr lang="en-US" dirty="0" err="1" smtClean="0"/>
              <a:t>rhizopus</a:t>
            </a:r>
            <a:r>
              <a:rPr lang="en-US" dirty="0" smtClean="0"/>
              <a:t>, </a:t>
            </a:r>
            <a:r>
              <a:rPr lang="en-US" dirty="0" err="1" smtClean="0"/>
              <a:t>absidia</a:t>
            </a:r>
            <a:r>
              <a:rPr lang="en-US" dirty="0" smtClean="0"/>
              <a:t>, and </a:t>
            </a:r>
            <a:r>
              <a:rPr lang="en-US" dirty="0" err="1" smtClean="0"/>
              <a:t>mortierella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err="1" smtClean="0"/>
              <a:t>mucor</a:t>
            </a:r>
            <a:r>
              <a:rPr lang="en-US" dirty="0" smtClean="0"/>
              <a:t> no rhizoids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rhizopus</a:t>
            </a:r>
            <a:r>
              <a:rPr lang="en-US" dirty="0" smtClean="0"/>
              <a:t> </a:t>
            </a:r>
            <a:r>
              <a:rPr lang="en-US" dirty="0" err="1" smtClean="0"/>
              <a:t>sporangiophore</a:t>
            </a:r>
            <a:r>
              <a:rPr lang="en-US" dirty="0" smtClean="0"/>
              <a:t> arise just opposite to rhizoids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absidia</a:t>
            </a:r>
            <a:r>
              <a:rPr lang="en-US" dirty="0" smtClean="0"/>
              <a:t> </a:t>
            </a:r>
            <a:r>
              <a:rPr lang="en-US" dirty="0" err="1" smtClean="0"/>
              <a:t>sporangiphore</a:t>
            </a:r>
            <a:r>
              <a:rPr lang="en-US" dirty="0" smtClean="0"/>
              <a:t> arise from a point away from rhizoid and </a:t>
            </a:r>
            <a:r>
              <a:rPr lang="en-US" dirty="0" err="1" smtClean="0"/>
              <a:t>sporangiophores</a:t>
            </a:r>
            <a:r>
              <a:rPr lang="en-US" dirty="0" smtClean="0"/>
              <a:t> are highly branching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Cryptococcosis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5562600" cy="487375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Cryptococcus </a:t>
            </a:r>
            <a:r>
              <a:rPr lang="en-US" dirty="0" err="1" smtClean="0"/>
              <a:t>neoformans</a:t>
            </a:r>
            <a:endParaRPr lang="en-US" dirty="0" smtClean="0"/>
          </a:p>
          <a:p>
            <a:r>
              <a:rPr lang="en-US" dirty="0" err="1" smtClean="0"/>
              <a:t>Subacute</a:t>
            </a:r>
            <a:r>
              <a:rPr lang="en-US" dirty="0" smtClean="0"/>
              <a:t> or chronic disease of man and various species of animals involving CNS and respiratory system</a:t>
            </a:r>
          </a:p>
          <a:p>
            <a:r>
              <a:rPr lang="en-US" i="1" dirty="0" err="1" smtClean="0"/>
              <a:t>Crytococcus</a:t>
            </a:r>
            <a:r>
              <a:rPr lang="en-US" i="1" dirty="0" smtClean="0"/>
              <a:t> </a:t>
            </a:r>
            <a:r>
              <a:rPr lang="en-US" i="1" dirty="0" err="1" smtClean="0"/>
              <a:t>neoformans</a:t>
            </a:r>
            <a:r>
              <a:rPr lang="en-US" i="1" dirty="0" smtClean="0"/>
              <a:t> </a:t>
            </a:r>
            <a:r>
              <a:rPr lang="en-US" dirty="0" smtClean="0"/>
              <a:t>can be isolated from droppings of pigeon and other birds and the soil enriched with these dropping. </a:t>
            </a:r>
          </a:p>
          <a:p>
            <a:r>
              <a:rPr lang="en-US" dirty="0" err="1" smtClean="0"/>
              <a:t>Creatine</a:t>
            </a:r>
            <a:r>
              <a:rPr lang="en-US" dirty="0" smtClean="0"/>
              <a:t> presence in theses dropping is </a:t>
            </a:r>
            <a:r>
              <a:rPr lang="en-US" dirty="0" err="1" smtClean="0"/>
              <a:t>utilised</a:t>
            </a:r>
            <a:r>
              <a:rPr lang="en-US" dirty="0" smtClean="0"/>
              <a:t> by these yeast cells</a:t>
            </a:r>
          </a:p>
          <a:p>
            <a:r>
              <a:rPr lang="en-US" dirty="0" smtClean="0"/>
              <a:t>They are round or oval and 3.5-8 </a:t>
            </a:r>
            <a:r>
              <a:rPr lang="en-US" dirty="0" err="1" smtClean="0"/>
              <a:t>umin</a:t>
            </a:r>
            <a:r>
              <a:rPr lang="en-US" dirty="0" smtClean="0"/>
              <a:t> diameter</a:t>
            </a:r>
          </a:p>
          <a:p>
            <a:r>
              <a:rPr lang="en-US" dirty="0" smtClean="0"/>
              <a:t>A daughter cell is formed as a bud or narrow neck from the mother cell</a:t>
            </a:r>
          </a:p>
          <a:p>
            <a:r>
              <a:rPr lang="en-US" dirty="0" smtClean="0"/>
              <a:t>Yeast cells have thick </a:t>
            </a:r>
            <a:r>
              <a:rPr lang="en-US" dirty="0" err="1" smtClean="0"/>
              <a:t>mucopolysacharide</a:t>
            </a:r>
            <a:r>
              <a:rPr lang="en-US" dirty="0" smtClean="0"/>
              <a:t> capsule which can be demonstrated in India ink preparations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38825" y="1219200"/>
            <a:ext cx="26193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1700" y="3352800"/>
            <a:ext cx="24003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capsule can also be observed in tissue sections</a:t>
            </a:r>
          </a:p>
          <a:p>
            <a:r>
              <a:rPr lang="en-US" dirty="0" smtClean="0"/>
              <a:t>It is an anaerobic non fermentative organism which form </a:t>
            </a:r>
            <a:r>
              <a:rPr lang="en-US" dirty="0" err="1" smtClean="0"/>
              <a:t>mucoid</a:t>
            </a:r>
            <a:r>
              <a:rPr lang="en-US" dirty="0" smtClean="0"/>
              <a:t> colonies on a variety of media including SDA</a:t>
            </a:r>
          </a:p>
          <a:p>
            <a:r>
              <a:rPr lang="en-US" dirty="0" smtClean="0"/>
              <a:t>Ability to grow t 37</a:t>
            </a:r>
            <a:r>
              <a:rPr lang="en-US" baseline="30000" dirty="0" smtClean="0"/>
              <a:t>o</a:t>
            </a:r>
            <a:r>
              <a:rPr lang="en-US" dirty="0" smtClean="0"/>
              <a:t>C distinguishes Cryptococcus </a:t>
            </a:r>
            <a:r>
              <a:rPr lang="en-US" dirty="0" err="1" smtClean="0"/>
              <a:t>neoformans</a:t>
            </a:r>
            <a:r>
              <a:rPr lang="en-US" dirty="0" smtClean="0"/>
              <a:t> from other </a:t>
            </a:r>
            <a:r>
              <a:rPr lang="en-US" dirty="0" err="1" smtClean="0"/>
              <a:t>cryptococcus</a:t>
            </a:r>
            <a:r>
              <a:rPr lang="en-US" dirty="0" smtClean="0"/>
              <a:t> sp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signs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Apart from dog and cat, </a:t>
            </a:r>
            <a:r>
              <a:rPr lang="en-US" dirty="0" err="1" smtClean="0"/>
              <a:t>Cryptococcosis</a:t>
            </a:r>
            <a:r>
              <a:rPr lang="en-US" dirty="0" smtClean="0"/>
              <a:t> in animals rare</a:t>
            </a:r>
          </a:p>
          <a:p>
            <a:r>
              <a:rPr lang="en-US" dirty="0" smtClean="0"/>
              <a:t>In companion animals, clinical signs relate to nasal cavity or skin involvement</a:t>
            </a:r>
          </a:p>
          <a:p>
            <a:r>
              <a:rPr lang="en-US" dirty="0" smtClean="0"/>
              <a:t>Disease in dogs often disseminated with neurological and </a:t>
            </a:r>
            <a:r>
              <a:rPr lang="en-US" dirty="0" err="1" smtClean="0"/>
              <a:t>occular</a:t>
            </a:r>
            <a:r>
              <a:rPr lang="en-US" dirty="0" smtClean="0"/>
              <a:t> type</a:t>
            </a:r>
          </a:p>
          <a:p>
            <a:r>
              <a:rPr lang="en-US" dirty="0" smtClean="0"/>
              <a:t>In horse include nasal </a:t>
            </a:r>
            <a:r>
              <a:rPr lang="en-US" dirty="0" err="1" smtClean="0"/>
              <a:t>granuloma</a:t>
            </a:r>
            <a:r>
              <a:rPr lang="en-US" dirty="0" smtClean="0"/>
              <a:t>, sinusitis, pneumonia </a:t>
            </a:r>
            <a:r>
              <a:rPr lang="en-US" dirty="0" err="1" smtClean="0"/>
              <a:t>menigoencephalitis</a:t>
            </a:r>
            <a:r>
              <a:rPr lang="en-US" dirty="0" smtClean="0"/>
              <a:t> and abortion</a:t>
            </a:r>
          </a:p>
          <a:p>
            <a:r>
              <a:rPr lang="en-US" dirty="0" err="1" smtClean="0"/>
              <a:t>Cruptococcus</a:t>
            </a:r>
            <a:r>
              <a:rPr lang="en-US" dirty="0" smtClean="0"/>
              <a:t> </a:t>
            </a:r>
            <a:r>
              <a:rPr lang="en-US" dirty="0" err="1" smtClean="0"/>
              <a:t>neofrmans</a:t>
            </a:r>
            <a:r>
              <a:rPr lang="en-US" dirty="0" smtClean="0"/>
              <a:t> is an important cause of mastitis in cattle and </a:t>
            </a:r>
            <a:r>
              <a:rPr lang="en-US" dirty="0" err="1" smtClean="0"/>
              <a:t>menigitis</a:t>
            </a:r>
            <a:r>
              <a:rPr lang="en-US" dirty="0" smtClean="0"/>
              <a:t> in human 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Clinical material include milk, CSF, </a:t>
            </a:r>
            <a:r>
              <a:rPr lang="en-US" dirty="0" err="1" smtClean="0"/>
              <a:t>urine,nasal</a:t>
            </a:r>
            <a:r>
              <a:rPr lang="en-US" dirty="0" smtClean="0"/>
              <a:t> discharge and </a:t>
            </a:r>
            <a:r>
              <a:rPr lang="en-US" dirty="0" err="1" smtClean="0"/>
              <a:t>exudate</a:t>
            </a:r>
            <a:r>
              <a:rPr lang="en-US" dirty="0" smtClean="0"/>
              <a:t> from skin lesions</a:t>
            </a:r>
          </a:p>
          <a:p>
            <a:r>
              <a:rPr lang="en-US" dirty="0" smtClean="0"/>
              <a:t>DME after staining with India Ink reveals yeast cells with capsule</a:t>
            </a:r>
          </a:p>
          <a:p>
            <a:r>
              <a:rPr lang="en-US" dirty="0" smtClean="0"/>
              <a:t>Cultivation : SDA or blood agar</a:t>
            </a:r>
          </a:p>
          <a:p>
            <a:r>
              <a:rPr lang="en-US" dirty="0" smtClean="0"/>
              <a:t> incubate at 20oC or 37oC</a:t>
            </a:r>
          </a:p>
          <a:p>
            <a:r>
              <a:rPr lang="en-US" dirty="0" smtClean="0"/>
              <a:t>Yeast colonies develop at both temperature</a:t>
            </a:r>
          </a:p>
          <a:p>
            <a:r>
              <a:rPr lang="en-US" dirty="0" smtClean="0"/>
              <a:t>Littman </a:t>
            </a:r>
            <a:r>
              <a:rPr lang="en-US" dirty="0" err="1" smtClean="0"/>
              <a:t>Oxgall</a:t>
            </a:r>
            <a:r>
              <a:rPr lang="en-US" dirty="0" smtClean="0"/>
              <a:t> agar</a:t>
            </a:r>
          </a:p>
          <a:p>
            <a:r>
              <a:rPr lang="en-US" dirty="0" smtClean="0"/>
              <a:t>Identification : based on </a:t>
            </a:r>
            <a:r>
              <a:rPr lang="en-US" dirty="0" err="1" smtClean="0"/>
              <a:t>mucoid</a:t>
            </a:r>
            <a:r>
              <a:rPr lang="en-US" dirty="0" smtClean="0"/>
              <a:t> colony</a:t>
            </a:r>
          </a:p>
          <a:p>
            <a:r>
              <a:rPr lang="en-US" dirty="0" smtClean="0"/>
              <a:t>Demonstration of capsule</a:t>
            </a:r>
          </a:p>
          <a:p>
            <a:r>
              <a:rPr lang="en-US" dirty="0" err="1" smtClean="0"/>
              <a:t>Urease</a:t>
            </a:r>
            <a:r>
              <a:rPr lang="en-US" dirty="0" smtClean="0"/>
              <a:t> test</a:t>
            </a:r>
          </a:p>
          <a:p>
            <a:r>
              <a:rPr lang="en-US" dirty="0" smtClean="0"/>
              <a:t>Carbohydrate accumulation test</a:t>
            </a:r>
          </a:p>
          <a:p>
            <a:r>
              <a:rPr lang="en-US" dirty="0" smtClean="0"/>
              <a:t>Growth on bird seed agar at 37oC</a:t>
            </a:r>
          </a:p>
          <a:p>
            <a:r>
              <a:rPr lang="en-US" dirty="0" smtClean="0"/>
              <a:t>Latex agglutination test and FAT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Amphotericin</a:t>
            </a:r>
            <a:r>
              <a:rPr lang="en-US" dirty="0" smtClean="0"/>
              <a:t> B</a:t>
            </a:r>
          </a:p>
          <a:p>
            <a:r>
              <a:rPr lang="en-US" dirty="0" err="1" smtClean="0"/>
              <a:t>Ketoconazole</a:t>
            </a:r>
            <a:endParaRPr lang="en-US" dirty="0" smtClean="0"/>
          </a:p>
          <a:p>
            <a:r>
              <a:rPr lang="en-US" dirty="0" err="1" smtClean="0"/>
              <a:t>Itraconazole</a:t>
            </a:r>
            <a:endParaRPr lang="en-US" dirty="0" smtClean="0"/>
          </a:p>
          <a:p>
            <a:r>
              <a:rPr lang="en-US" smtClean="0"/>
              <a:t>Fluconazole</a:t>
            </a:r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16090" y="2967335"/>
            <a:ext cx="48077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/>
                </a:solidFill>
              </a:rPr>
              <a:t>THANK YOU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disease produced by </a:t>
            </a:r>
            <a:r>
              <a:rPr lang="en-US" dirty="0" err="1" smtClean="0"/>
              <a:t>Trichophyton</a:t>
            </a:r>
            <a:r>
              <a:rPr lang="en-US" dirty="0" smtClean="0"/>
              <a:t> and </a:t>
            </a:r>
            <a:r>
              <a:rPr lang="en-US" dirty="0" err="1" smtClean="0"/>
              <a:t>Microsporon</a:t>
            </a:r>
            <a:r>
              <a:rPr lang="en-US" dirty="0" smtClean="0"/>
              <a:t> in human being is called </a:t>
            </a:r>
            <a:r>
              <a:rPr lang="en-US" dirty="0" err="1" smtClean="0">
                <a:solidFill>
                  <a:srgbClr val="FF0000"/>
                </a:solidFill>
              </a:rPr>
              <a:t>Tinea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Both </a:t>
            </a:r>
            <a:r>
              <a:rPr lang="en-US" dirty="0" err="1" smtClean="0"/>
              <a:t>Microsporon</a:t>
            </a:r>
            <a:r>
              <a:rPr lang="en-US" dirty="0" smtClean="0"/>
              <a:t> and </a:t>
            </a:r>
            <a:r>
              <a:rPr lang="en-US" dirty="0" err="1" smtClean="0"/>
              <a:t>Trichophyton</a:t>
            </a:r>
            <a:r>
              <a:rPr lang="en-US" dirty="0" smtClean="0"/>
              <a:t> produce disease in animals and human being</a:t>
            </a:r>
          </a:p>
          <a:p>
            <a:r>
              <a:rPr lang="en-US" dirty="0" err="1" smtClean="0"/>
              <a:t>Trichophyton</a:t>
            </a:r>
            <a:r>
              <a:rPr lang="en-US" dirty="0" smtClean="0"/>
              <a:t> will affect </a:t>
            </a:r>
            <a:r>
              <a:rPr lang="en-US" dirty="0" smtClean="0">
                <a:solidFill>
                  <a:srgbClr val="00B050"/>
                </a:solidFill>
              </a:rPr>
              <a:t>skin, hair and nail</a:t>
            </a:r>
          </a:p>
          <a:p>
            <a:r>
              <a:rPr lang="en-US" dirty="0" err="1" smtClean="0"/>
              <a:t>Microsporum</a:t>
            </a:r>
            <a:r>
              <a:rPr lang="en-US" dirty="0" smtClean="0"/>
              <a:t> will affect </a:t>
            </a:r>
            <a:r>
              <a:rPr lang="en-US" dirty="0" smtClean="0">
                <a:solidFill>
                  <a:srgbClr val="00B050"/>
                </a:solidFill>
              </a:rPr>
              <a:t>skin and hair</a:t>
            </a:r>
          </a:p>
          <a:p>
            <a:r>
              <a:rPr lang="en-US" dirty="0" err="1" smtClean="0"/>
              <a:t>Epidermophyton</a:t>
            </a:r>
            <a:r>
              <a:rPr lang="en-US" dirty="0" smtClean="0"/>
              <a:t> affects </a:t>
            </a:r>
            <a:r>
              <a:rPr lang="en-US" dirty="0" smtClean="0">
                <a:solidFill>
                  <a:srgbClr val="00B050"/>
                </a:solidFill>
              </a:rPr>
              <a:t>nail and skin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686300"/>
            <a:ext cx="25622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4695825"/>
            <a:ext cx="26860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91350" y="3095625"/>
            <a:ext cx="184785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572000" y="6336268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Tinea</a:t>
            </a:r>
            <a:r>
              <a:rPr lang="en-US" dirty="0" smtClean="0"/>
              <a:t> </a:t>
            </a:r>
            <a:r>
              <a:rPr lang="en-US" dirty="0" err="1" smtClean="0"/>
              <a:t>capitis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95400" y="641246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Tinea</a:t>
            </a:r>
            <a:r>
              <a:rPr lang="en-US" dirty="0" smtClean="0"/>
              <a:t> </a:t>
            </a:r>
            <a:r>
              <a:rPr lang="en-US" dirty="0" err="1" smtClean="0"/>
              <a:t>pedis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34200" y="549806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Tinea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corporis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species are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457200" y="1600200"/>
          <a:ext cx="7467600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Trichophyton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Microsporon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Epidermophyton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T. </a:t>
                      </a:r>
                      <a:r>
                        <a:rPr lang="en-US" i="1" dirty="0" err="1" smtClean="0"/>
                        <a:t>verrucosum</a:t>
                      </a:r>
                      <a:r>
                        <a:rPr lang="en-US" i="1" dirty="0" smtClean="0"/>
                        <a:t>,</a:t>
                      </a:r>
                    </a:p>
                    <a:p>
                      <a:r>
                        <a:rPr lang="en-US" i="1" dirty="0" smtClean="0"/>
                        <a:t>T.</a:t>
                      </a:r>
                      <a:r>
                        <a:rPr lang="en-US" i="1" baseline="0" dirty="0" smtClean="0"/>
                        <a:t> </a:t>
                      </a:r>
                      <a:r>
                        <a:rPr lang="en-US" i="1" baseline="0" dirty="0" err="1" smtClean="0"/>
                        <a:t>equinum</a:t>
                      </a:r>
                      <a:endParaRPr lang="en-US" i="1" baseline="0" dirty="0" smtClean="0"/>
                    </a:p>
                    <a:p>
                      <a:r>
                        <a:rPr lang="en-US" i="1" baseline="0" dirty="0" smtClean="0"/>
                        <a:t>T. </a:t>
                      </a:r>
                      <a:r>
                        <a:rPr lang="en-US" i="1" baseline="0" dirty="0" err="1" smtClean="0"/>
                        <a:t>violaceum</a:t>
                      </a:r>
                      <a:endParaRPr lang="en-US" i="1" baseline="0" dirty="0" smtClean="0"/>
                    </a:p>
                    <a:p>
                      <a:r>
                        <a:rPr lang="en-US" i="1" baseline="0" dirty="0" smtClean="0"/>
                        <a:t>T. </a:t>
                      </a:r>
                      <a:r>
                        <a:rPr lang="en-US" i="1" baseline="0" dirty="0" err="1" smtClean="0"/>
                        <a:t>mentagrophytes</a:t>
                      </a:r>
                      <a:endParaRPr lang="en-US" i="1" baseline="0" dirty="0" smtClean="0"/>
                    </a:p>
                    <a:p>
                      <a:r>
                        <a:rPr lang="en-US" i="1" baseline="0" dirty="0" smtClean="0"/>
                        <a:t>T. </a:t>
                      </a:r>
                      <a:r>
                        <a:rPr lang="en-US" i="1" baseline="0" dirty="0" err="1" smtClean="0"/>
                        <a:t>schoenlenii</a:t>
                      </a:r>
                      <a:endParaRPr lang="en-US" i="1" baseline="0" dirty="0" smtClean="0"/>
                    </a:p>
                    <a:p>
                      <a:r>
                        <a:rPr lang="en-US" i="1" baseline="0" dirty="0" smtClean="0"/>
                        <a:t>T. </a:t>
                      </a:r>
                      <a:r>
                        <a:rPr lang="en-US" i="1" baseline="0" dirty="0" err="1" smtClean="0"/>
                        <a:t>gallinae</a:t>
                      </a:r>
                      <a:endParaRPr lang="en-US" i="1" baseline="0" dirty="0" smtClean="0"/>
                    </a:p>
                    <a:p>
                      <a:r>
                        <a:rPr lang="en-US" i="1" baseline="0" dirty="0" smtClean="0"/>
                        <a:t>T. </a:t>
                      </a:r>
                      <a:r>
                        <a:rPr lang="en-US" i="1" baseline="0" dirty="0" err="1" smtClean="0"/>
                        <a:t>simii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M. </a:t>
                      </a:r>
                      <a:r>
                        <a:rPr lang="en-US" i="1" dirty="0" err="1" smtClean="0"/>
                        <a:t>nanum</a:t>
                      </a:r>
                      <a:endParaRPr lang="en-US" i="1" dirty="0" smtClean="0"/>
                    </a:p>
                    <a:p>
                      <a:r>
                        <a:rPr lang="en-US" i="1" dirty="0" smtClean="0"/>
                        <a:t>M. </a:t>
                      </a:r>
                      <a:r>
                        <a:rPr lang="en-US" i="1" dirty="0" err="1" smtClean="0"/>
                        <a:t>distortum</a:t>
                      </a:r>
                      <a:endParaRPr lang="en-US" i="1" dirty="0" smtClean="0"/>
                    </a:p>
                    <a:p>
                      <a:r>
                        <a:rPr lang="en-US" i="1" dirty="0" smtClean="0"/>
                        <a:t>M. </a:t>
                      </a:r>
                      <a:r>
                        <a:rPr lang="en-US" i="1" dirty="0" err="1" smtClean="0"/>
                        <a:t>gypseum</a:t>
                      </a:r>
                      <a:endParaRPr lang="en-US" i="1" dirty="0" smtClean="0"/>
                    </a:p>
                    <a:p>
                      <a:r>
                        <a:rPr lang="en-US" i="1" dirty="0" err="1" smtClean="0"/>
                        <a:t>M.canis</a:t>
                      </a:r>
                      <a:endParaRPr lang="en-US" i="1" dirty="0" smtClean="0"/>
                    </a:p>
                    <a:p>
                      <a:r>
                        <a:rPr lang="en-US" i="1" dirty="0" smtClean="0"/>
                        <a:t>M. </a:t>
                      </a:r>
                      <a:r>
                        <a:rPr lang="en-US" i="1" dirty="0" err="1" smtClean="0"/>
                        <a:t>audouini</a:t>
                      </a:r>
                      <a:endParaRPr lang="en-US" i="1" dirty="0" smtClean="0"/>
                    </a:p>
                    <a:p>
                      <a:r>
                        <a:rPr lang="en-US" i="1" dirty="0" smtClean="0"/>
                        <a:t>M. </a:t>
                      </a:r>
                      <a:r>
                        <a:rPr lang="en-US" i="1" dirty="0" err="1" smtClean="0"/>
                        <a:t>gallinae</a:t>
                      </a:r>
                      <a:endParaRPr lang="en-US" i="1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err="1" smtClean="0"/>
                        <a:t>Epidrmophyton</a:t>
                      </a:r>
                      <a:r>
                        <a:rPr lang="en-US" i="1" dirty="0" smtClean="0"/>
                        <a:t> </a:t>
                      </a:r>
                      <a:r>
                        <a:rPr lang="en-US" i="1" dirty="0" err="1" smtClean="0"/>
                        <a:t>floccosum</a:t>
                      </a:r>
                      <a:endParaRPr lang="en-US" i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4000500"/>
            <a:ext cx="25527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" y="4038600"/>
            <a:ext cx="23812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4010025"/>
            <a:ext cx="236220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495800" cy="487375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These organism cause </a:t>
            </a:r>
            <a:r>
              <a:rPr lang="en-US" dirty="0" smtClean="0">
                <a:solidFill>
                  <a:srgbClr val="C00000"/>
                </a:solidFill>
              </a:rPr>
              <a:t>hydrolysis of keratin </a:t>
            </a:r>
          </a:p>
          <a:p>
            <a:r>
              <a:rPr lang="en-US" dirty="0" smtClean="0"/>
              <a:t>As a result of infection the host mount  inflammatory response</a:t>
            </a:r>
          </a:p>
          <a:p>
            <a:r>
              <a:rPr lang="en-US" dirty="0" smtClean="0"/>
              <a:t>Organism can not thrive in an area of intense infection and will move to periphery  so it will produce </a:t>
            </a:r>
            <a:r>
              <a:rPr lang="en-US" dirty="0" smtClean="0">
                <a:solidFill>
                  <a:srgbClr val="C00000"/>
                </a:solidFill>
              </a:rPr>
              <a:t>ring like lesions</a:t>
            </a:r>
          </a:p>
          <a:p>
            <a:r>
              <a:rPr lang="en-US" dirty="0" smtClean="0"/>
              <a:t>Central area will have  healed appearance with </a:t>
            </a:r>
            <a:r>
              <a:rPr lang="en-US" dirty="0" err="1" smtClean="0"/>
              <a:t>inflammed</a:t>
            </a:r>
            <a:r>
              <a:rPr lang="en-US" dirty="0" smtClean="0"/>
              <a:t> periphery</a:t>
            </a:r>
          </a:p>
          <a:p>
            <a:r>
              <a:rPr lang="en-US" dirty="0" smtClean="0"/>
              <a:t>Lesions are produced by toxins, allergens and enzymes like </a:t>
            </a:r>
            <a:r>
              <a:rPr lang="en-US" dirty="0" err="1" smtClean="0"/>
              <a:t>keratinase</a:t>
            </a:r>
            <a:r>
              <a:rPr lang="en-US" dirty="0" smtClean="0"/>
              <a:t> and </a:t>
            </a:r>
            <a:r>
              <a:rPr lang="en-US" dirty="0" err="1" smtClean="0"/>
              <a:t>collaginase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7916" y="304800"/>
            <a:ext cx="3528884" cy="4704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Subclinical</a:t>
            </a:r>
          </a:p>
          <a:p>
            <a:r>
              <a:rPr lang="en-US" dirty="0" smtClean="0"/>
              <a:t>Classical ring worm</a:t>
            </a:r>
          </a:p>
          <a:p>
            <a:r>
              <a:rPr lang="en-US" dirty="0" err="1" smtClean="0"/>
              <a:t>Generalised</a:t>
            </a:r>
            <a:r>
              <a:rPr lang="en-US" dirty="0" smtClean="0"/>
              <a:t> form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Kerion</a:t>
            </a:r>
            <a:r>
              <a:rPr lang="en-US" dirty="0" smtClean="0"/>
              <a:t> / tumor like lesions in dogs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581400"/>
            <a:ext cx="3443288" cy="2933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2035" y="3552518"/>
            <a:ext cx="3572766" cy="292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580</TotalTime>
  <Words>2759</Words>
  <Application>Microsoft Office PowerPoint</Application>
  <PresentationFormat>On-screen Show (4:3)</PresentationFormat>
  <Paragraphs>314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Oriel</vt:lpstr>
      <vt:lpstr>Dermatophytes</vt:lpstr>
      <vt:lpstr>mycoses</vt:lpstr>
      <vt:lpstr>Sperficial mycoses- Dermatophytosis</vt:lpstr>
      <vt:lpstr>classification</vt:lpstr>
      <vt:lpstr>Classification</vt:lpstr>
      <vt:lpstr>PowerPoint Presentation</vt:lpstr>
      <vt:lpstr>Important species are</vt:lpstr>
      <vt:lpstr>pathogenesis</vt:lpstr>
      <vt:lpstr>Clinical forms</vt:lpstr>
      <vt:lpstr>Clinical signs</vt:lpstr>
      <vt:lpstr>PowerPoint Presentation</vt:lpstr>
      <vt:lpstr>PowerPoint Presentation</vt:lpstr>
      <vt:lpstr>Diagnosis</vt:lpstr>
      <vt:lpstr>Wood lamp test</vt:lpstr>
      <vt:lpstr>Direct microscopical examination of skin scrapping or hair</vt:lpstr>
      <vt:lpstr>PowerPoint Presentation</vt:lpstr>
      <vt:lpstr>Isolation and identification</vt:lpstr>
      <vt:lpstr>PowerPoint Presentation</vt:lpstr>
      <vt:lpstr>Identification of Dermatophytes</vt:lpstr>
      <vt:lpstr>PowerPoint Presentation</vt:lpstr>
      <vt:lpstr>PowerPoint Presentation</vt:lpstr>
      <vt:lpstr>Hair perforation or hair penetration test</vt:lpstr>
      <vt:lpstr>Treatment </vt:lpstr>
      <vt:lpstr>PREVENTION</vt:lpstr>
      <vt:lpstr>PowerPoint Presentation</vt:lpstr>
      <vt:lpstr>Dermatophytosis in cats and dogs</vt:lpstr>
      <vt:lpstr>Dermatophytosis in cattle</vt:lpstr>
      <vt:lpstr>PowerPoint Presentation</vt:lpstr>
      <vt:lpstr>Favus in poultry</vt:lpstr>
      <vt:lpstr>Subcutaneous mycoses:Sporotrichosis  </vt:lpstr>
      <vt:lpstr>Disease</vt:lpstr>
      <vt:lpstr>PowerPoint Presentation</vt:lpstr>
      <vt:lpstr>Diagnosis </vt:lpstr>
      <vt:lpstr>PowerPoint Presentation</vt:lpstr>
      <vt:lpstr>PowerPoint Presentation</vt:lpstr>
      <vt:lpstr>Mycetoma/ Fungal tumour</vt:lpstr>
      <vt:lpstr>Emycotic mycetoma by </vt:lpstr>
      <vt:lpstr>Diagnosis</vt:lpstr>
      <vt:lpstr>Rhinosporidium seeberi</vt:lpstr>
      <vt:lpstr>PowerPoint Presentation</vt:lpstr>
      <vt:lpstr>PowerPoint Presentation</vt:lpstr>
      <vt:lpstr>PowerPoint Presentation</vt:lpstr>
      <vt:lpstr>Diagnosis</vt:lpstr>
      <vt:lpstr>Systemic mycoses- Zygomycoses</vt:lpstr>
      <vt:lpstr>PowerPoint Presentation</vt:lpstr>
      <vt:lpstr>PowerPoint Presentation</vt:lpstr>
      <vt:lpstr>PowerPoint Presentation</vt:lpstr>
      <vt:lpstr>Diagnosis</vt:lpstr>
      <vt:lpstr>PowerPoint Presentation</vt:lpstr>
      <vt:lpstr>Identification based on microscopic morphology</vt:lpstr>
      <vt:lpstr>Cryptococcosis</vt:lpstr>
      <vt:lpstr>PowerPoint Presentation</vt:lpstr>
      <vt:lpstr>Clinical signs</vt:lpstr>
      <vt:lpstr>DIAGNOSIS</vt:lpstr>
      <vt:lpstr>treatment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Mycology</dc:title>
  <dc:creator>reviewer</dc:creator>
  <cp:lastModifiedBy>acer</cp:lastModifiedBy>
  <cp:revision>63</cp:revision>
  <dcterms:created xsi:type="dcterms:W3CDTF">2022-07-10T16:39:30Z</dcterms:created>
  <dcterms:modified xsi:type="dcterms:W3CDTF">2023-10-16T04:19:17Z</dcterms:modified>
</cp:coreProperties>
</file>